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303" r:id="rId3"/>
    <p:sldId id="304" r:id="rId4"/>
    <p:sldId id="282" r:id="rId5"/>
    <p:sldId id="283" r:id="rId6"/>
    <p:sldId id="284" r:id="rId7"/>
    <p:sldId id="275" r:id="rId8"/>
    <p:sldId id="301" r:id="rId9"/>
    <p:sldId id="302" r:id="rId10"/>
    <p:sldId id="316" r:id="rId11"/>
    <p:sldId id="268" r:id="rId12"/>
    <p:sldId id="271" r:id="rId13"/>
    <p:sldId id="266" r:id="rId14"/>
    <p:sldId id="265" r:id="rId15"/>
    <p:sldId id="274" r:id="rId16"/>
    <p:sldId id="281" r:id="rId17"/>
    <p:sldId id="278" r:id="rId18"/>
    <p:sldId id="286" r:id="rId19"/>
    <p:sldId id="288" r:id="rId20"/>
    <p:sldId id="290" r:id="rId21"/>
    <p:sldId id="292" r:id="rId22"/>
    <p:sldId id="293" r:id="rId23"/>
    <p:sldId id="295" r:id="rId24"/>
    <p:sldId id="297" r:id="rId25"/>
    <p:sldId id="300" r:id="rId26"/>
    <p:sldId id="280" r:id="rId27"/>
    <p:sldId id="305" r:id="rId28"/>
    <p:sldId id="306" r:id="rId29"/>
    <p:sldId id="307" r:id="rId30"/>
    <p:sldId id="308" r:id="rId31"/>
    <p:sldId id="309" r:id="rId32"/>
    <p:sldId id="299" r:id="rId33"/>
    <p:sldId id="311" r:id="rId34"/>
    <p:sldId id="310" r:id="rId35"/>
    <p:sldId id="312" r:id="rId36"/>
    <p:sldId id="313" r:id="rId37"/>
    <p:sldId id="314" r:id="rId38"/>
    <p:sldId id="315" r:id="rId39"/>
  </p:sldIdLst>
  <p:sldSz cx="9144000" cy="6858000" type="screen4x3"/>
  <p:notesSz cx="6858000" cy="91440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DDDDDD"/>
    <a:srgbClr val="C0C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CA"/>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CA"/>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Cliquez pour modifier les styles du texte du masque</a:t>
            </a:r>
          </a:p>
          <a:p>
            <a:pPr lvl="1"/>
            <a:r>
              <a:rPr lang="en-CA"/>
              <a:t>Deuxième niveau</a:t>
            </a:r>
          </a:p>
          <a:p>
            <a:pPr lvl="2"/>
            <a:r>
              <a:rPr lang="en-CA"/>
              <a:t>Troisième niveau</a:t>
            </a:r>
          </a:p>
          <a:p>
            <a:pPr lvl="3"/>
            <a:r>
              <a:rPr lang="en-CA"/>
              <a:t>Quatrième niveau</a:t>
            </a:r>
          </a:p>
          <a:p>
            <a:pPr lvl="4"/>
            <a:r>
              <a:rPr lang="en-CA"/>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CA"/>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76948DA-0B77-7F47-B866-DA0985D66050}" type="slidenum">
              <a:rPr lang="en-CA"/>
              <a:pPr/>
              <a:t>‹#›</a:t>
            </a:fld>
            <a:endParaRPr lang="en-CA"/>
          </a:p>
        </p:txBody>
      </p:sp>
    </p:spTree>
    <p:extLst>
      <p:ext uri="{BB962C8B-B14F-4D97-AF65-F5344CB8AC3E}">
        <p14:creationId xmlns="" xmlns:p14="http://schemas.microsoft.com/office/powerpoint/2010/main" val="42782784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2A2B24-2699-294D-86D3-70268E3E9865}" type="slidenum">
              <a:rPr lang="en-CA"/>
              <a:pPr/>
              <a:t>1</a:t>
            </a:fld>
            <a:endParaRPr lang="en-CA"/>
          </a:p>
        </p:txBody>
      </p:sp>
      <p:sp>
        <p:nvSpPr>
          <p:cNvPr id="614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D5343-A5E0-0F41-ADBA-A12140C76B40}" type="slidenum">
              <a:rPr lang="en-CA"/>
              <a:pPr/>
              <a:t>15</a:t>
            </a:fld>
            <a:endParaRPr lang="en-CA"/>
          </a:p>
        </p:txBody>
      </p:sp>
      <p:sp>
        <p:nvSpPr>
          <p:cNvPr id="409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C7A76C-7D92-7D46-A8BE-87A61764C2F8}" type="slidenum">
              <a:rPr lang="en-CA"/>
              <a:pPr/>
              <a:t>16</a:t>
            </a:fld>
            <a:endParaRPr lang="en-CA"/>
          </a:p>
        </p:txBody>
      </p:sp>
      <p:sp>
        <p:nvSpPr>
          <p:cNvPr id="5529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200AE-5D7F-2249-868A-46475A36A24F}" type="slidenum">
              <a:rPr lang="en-CA"/>
              <a:pPr/>
              <a:t>17</a:t>
            </a:fld>
            <a:endParaRPr lang="en-CA"/>
          </a:p>
        </p:txBody>
      </p:sp>
      <p:sp>
        <p:nvSpPr>
          <p:cNvPr id="4915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A6385B6-B2DE-6044-84DA-23ED7F8FBA9F}" type="slidenum">
              <a:rPr lang="en-CA"/>
              <a:pPr eaLnBrk="1" hangingPunct="1"/>
              <a:t>21</a:t>
            </a:fld>
            <a:endParaRPr lang="en-CA"/>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kern="1200" smtClean="0">
                <a:solidFill>
                  <a:schemeClr val="tx1"/>
                </a:solidFill>
                <a:effectLst/>
                <a:latin typeface="+mn-lt"/>
                <a:ea typeface="+mn-ea"/>
                <a:cs typeface="+mn-cs"/>
              </a:rPr>
              <a:t>Part 3, ‘Knowledge base’, contains the full challenge area reports prepared by UN-Water agencies and the regional reports prepared by the UN regional economic commissions – from which much of the material from Parts 1 and 2 was extracted – as well as the special reports I mentioned earlier. These are found in the second Volume of the Report.</a:t>
            </a:r>
            <a:endParaRPr lang="en-US"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FFAC4E2-469C-487A-B330-09505463898B}" type="slidenum">
              <a:rPr lang="fr-FR" smtClean="0"/>
              <a:pPr/>
              <a:t>25</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3C77D-75C0-6C46-B2F2-C1886212DCCF}" type="slidenum">
              <a:rPr lang="en-CA"/>
              <a:pPr/>
              <a:t>26</a:t>
            </a:fld>
            <a:endParaRPr lang="en-CA"/>
          </a:p>
        </p:txBody>
      </p:sp>
      <p:sp>
        <p:nvSpPr>
          <p:cNvPr id="5325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smtClean="0">
                <a:solidFill>
                  <a:schemeClr val="tx1"/>
                </a:solidFill>
                <a:effectLst/>
                <a:latin typeface="+mn-lt"/>
                <a:ea typeface="+mn-ea"/>
                <a:cs typeface="+mn-cs"/>
              </a:rPr>
              <a:t>A coordinated approach to managing and allocating water across competing sectors to meet multiple goals also helps ensure that progress made in one sector is not offset by declines in others.</a:t>
            </a:r>
          </a:p>
          <a:p>
            <a:endParaRPr lang="en-US"/>
          </a:p>
        </p:txBody>
      </p:sp>
      <p:sp>
        <p:nvSpPr>
          <p:cNvPr id="4" name="Slide Number Placeholder 3"/>
          <p:cNvSpPr>
            <a:spLocks noGrp="1"/>
          </p:cNvSpPr>
          <p:nvPr>
            <p:ph type="sldNum" sz="quarter" idx="10"/>
          </p:nvPr>
        </p:nvSpPr>
        <p:spPr/>
        <p:txBody>
          <a:bodyPr/>
          <a:lstStyle/>
          <a:p>
            <a:fld id="{7FFAC4E2-469C-487A-B330-09505463898B}" type="slidenum">
              <a:rPr lang="fr-FR" smtClean="0"/>
              <a:pPr/>
              <a:t>28</a:t>
            </a:fld>
            <a:endParaRPr lang="fr-FR"/>
          </a:p>
        </p:txBody>
      </p:sp>
    </p:spTree>
    <p:extLst>
      <p:ext uri="{BB962C8B-B14F-4D97-AF65-F5344CB8AC3E}">
        <p14:creationId xmlns="" xmlns:p14="http://schemas.microsoft.com/office/powerpoint/2010/main" val="3216509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Strong institutions and political will are needed to facilitate discussion and decisions between sectors and help balance risks. Institutional arrangements and regulatory frameworks must also have the flexibility to adapt to changing circumstances affecting water management.</a:t>
            </a:r>
          </a:p>
          <a:p>
            <a:endParaRPr lang="en-US"/>
          </a:p>
        </p:txBody>
      </p:sp>
      <p:sp>
        <p:nvSpPr>
          <p:cNvPr id="4" name="Slide Number Placeholder 3"/>
          <p:cNvSpPr>
            <a:spLocks noGrp="1"/>
          </p:cNvSpPr>
          <p:nvPr>
            <p:ph type="sldNum" sz="quarter" idx="10"/>
          </p:nvPr>
        </p:nvSpPr>
        <p:spPr/>
        <p:txBody>
          <a:bodyPr/>
          <a:lstStyle/>
          <a:p>
            <a:fld id="{7FFAC4E2-469C-487A-B330-09505463898B}" type="slidenum">
              <a:rPr lang="fr-FR" smtClean="0"/>
              <a:pPr/>
              <a:t>29</a:t>
            </a:fld>
            <a:endParaRPr lang="fr-FR"/>
          </a:p>
        </p:txBody>
      </p:sp>
    </p:spTree>
    <p:extLst>
      <p:ext uri="{BB962C8B-B14F-4D97-AF65-F5344CB8AC3E}">
        <p14:creationId xmlns="" xmlns:p14="http://schemas.microsoft.com/office/powerpoint/2010/main" val="184574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Global interdependencies will increasingly be woven through water: If no action is taken, to meet their needs regions and sectors without enough water will need to rely more heavily on others’ resources to meet them.</a:t>
            </a:r>
          </a:p>
          <a:p>
            <a:endParaRPr lang="en-US"/>
          </a:p>
        </p:txBody>
      </p:sp>
      <p:sp>
        <p:nvSpPr>
          <p:cNvPr id="4" name="Slide Number Placeholder 3"/>
          <p:cNvSpPr>
            <a:spLocks noGrp="1"/>
          </p:cNvSpPr>
          <p:nvPr>
            <p:ph type="sldNum" sz="quarter" idx="10"/>
          </p:nvPr>
        </p:nvSpPr>
        <p:spPr/>
        <p:txBody>
          <a:bodyPr/>
          <a:lstStyle/>
          <a:p>
            <a:fld id="{7FFAC4E2-469C-487A-B330-09505463898B}" type="slidenum">
              <a:rPr lang="fr-FR" smtClean="0"/>
              <a:pPr/>
              <a:t>30</a:t>
            </a:fld>
            <a:endParaRPr lang="fr-FR"/>
          </a:p>
        </p:txBody>
      </p:sp>
    </p:spTree>
    <p:extLst>
      <p:ext uri="{BB962C8B-B14F-4D97-AF65-F5344CB8AC3E}">
        <p14:creationId xmlns="" xmlns:p14="http://schemas.microsoft.com/office/powerpoint/2010/main" val="184574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mtClean="0"/>
              <a:t>Under global conditions of increasing uncertainty and risk, concerted action must now be taken by water managers, leaders in government, civil society and business at local, basin, national and global levels. It is critical that national governments assume leadership and integrate water as a priority in all key policy areas- trade and the economy, food and energy security, financing, public health and security - within their own countries as well as through global policy tracks, such as the Millennium Development Goals and the Rio +20 process.</a:t>
            </a:r>
          </a:p>
          <a:p>
            <a:endParaRPr lang="en-US"/>
          </a:p>
        </p:txBody>
      </p:sp>
      <p:sp>
        <p:nvSpPr>
          <p:cNvPr id="4" name="Slide Number Placeholder 3"/>
          <p:cNvSpPr>
            <a:spLocks noGrp="1"/>
          </p:cNvSpPr>
          <p:nvPr>
            <p:ph type="sldNum" sz="quarter" idx="10"/>
          </p:nvPr>
        </p:nvSpPr>
        <p:spPr/>
        <p:txBody>
          <a:bodyPr/>
          <a:lstStyle/>
          <a:p>
            <a:fld id="{7FFAC4E2-469C-487A-B330-09505463898B}" type="slidenum">
              <a:rPr lang="fr-FR" smtClean="0"/>
              <a:pPr/>
              <a:t>31</a:t>
            </a:fld>
            <a:endParaRPr lang="fr-FR"/>
          </a:p>
        </p:txBody>
      </p:sp>
    </p:spTree>
    <p:extLst>
      <p:ext uri="{BB962C8B-B14F-4D97-AF65-F5344CB8AC3E}">
        <p14:creationId xmlns="" xmlns:p14="http://schemas.microsoft.com/office/powerpoint/2010/main" val="184574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The World Water Assessment Programme (WWAP), founded in 2000 and hosted by UNESCO,  coordinates the production of the triennial UN World Water Development Report (WWDR), with an aim to report on the status of global freshwater resources and the progress achieved in reaching the Millennium Development Goals related to water</a:t>
            </a:r>
            <a:r>
              <a:rPr lang="fr-CA"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 WWAP coordinates the input of 28 UN-Water members and its partners to the World Water Development Report (WWDR).</a:t>
            </a:r>
          </a:p>
          <a:p>
            <a:pPr algn="l">
              <a:lnSpc>
                <a:spcPct val="90000"/>
              </a:lnSpc>
            </a:pPr>
            <a:r>
              <a:rPr lang="en-US" sz="1200" dirty="0" smtClean="0"/>
              <a:t>UN’s flagship report on water resources;</a:t>
            </a:r>
          </a:p>
        </p:txBody>
      </p:sp>
      <p:sp>
        <p:nvSpPr>
          <p:cNvPr id="4" name="Slide Number Placeholder 3"/>
          <p:cNvSpPr>
            <a:spLocks noGrp="1"/>
          </p:cNvSpPr>
          <p:nvPr>
            <p:ph type="sldNum" sz="quarter" idx="10"/>
          </p:nvPr>
        </p:nvSpPr>
        <p:spPr/>
        <p:txBody>
          <a:bodyPr/>
          <a:lstStyle/>
          <a:p>
            <a:fld id="{7FFAC4E2-469C-487A-B330-09505463898B}" type="slidenum">
              <a:rPr lang="fr-FR" smtClean="0"/>
              <a:pPr/>
              <a:t>4</a:t>
            </a:fld>
            <a:endParaRPr lang="fr-FR"/>
          </a:p>
        </p:txBody>
      </p:sp>
    </p:spTree>
    <p:extLst>
      <p:ext uri="{BB962C8B-B14F-4D97-AF65-F5344CB8AC3E}">
        <p14:creationId xmlns="" xmlns:p14="http://schemas.microsoft.com/office/powerpoint/2010/main" val="3787232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smtClean="0">
                <a:solidFill>
                  <a:schemeClr val="tx1"/>
                </a:solidFill>
                <a:latin typeface="+mn-lt"/>
                <a:ea typeface="+mn-ea"/>
                <a:cs typeface="+mn-cs"/>
              </a:rPr>
              <a:t>The WWDR4 </a:t>
            </a:r>
            <a:r>
              <a:rPr lang="fr-FR" sz="1200" kern="1200" err="1" smtClean="0">
                <a:solidFill>
                  <a:schemeClr val="tx1"/>
                </a:solidFill>
                <a:latin typeface="+mn-lt"/>
                <a:ea typeface="+mn-ea"/>
                <a:cs typeface="+mn-cs"/>
              </a:rPr>
              <a:t>is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separated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into</a:t>
            </a:r>
            <a:r>
              <a:rPr lang="fr-FR" sz="1200" kern="1200" smtClean="0">
                <a:solidFill>
                  <a:schemeClr val="tx1"/>
                </a:solidFill>
                <a:latin typeface="+mn-lt"/>
                <a:ea typeface="+mn-ea"/>
                <a:cs typeface="+mn-cs"/>
              </a:rPr>
              <a:t> four parts. </a:t>
            </a:r>
          </a:p>
          <a:p>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Part 1, ‘</a:t>
            </a:r>
            <a:r>
              <a:rPr lang="fr-FR" sz="1200" kern="1200" err="1" smtClean="0">
                <a:solidFill>
                  <a:schemeClr val="tx1"/>
                </a:solidFill>
                <a:latin typeface="+mn-lt"/>
                <a:ea typeface="+mn-ea"/>
                <a:cs typeface="+mn-cs"/>
              </a:rPr>
              <a:t>Status</a:t>
            </a:r>
            <a:r>
              <a:rPr lang="fr-FR" sz="1200" kern="1200" smtClean="0">
                <a:solidFill>
                  <a:schemeClr val="tx1"/>
                </a:solidFill>
                <a:latin typeface="+mn-lt"/>
                <a:ea typeface="+mn-ea"/>
                <a:cs typeface="+mn-cs"/>
              </a:rPr>
              <a:t>, trends and challenges’, </a:t>
            </a:r>
            <a:r>
              <a:rPr lang="fr-FR" sz="1200" kern="1200" err="1" smtClean="0">
                <a:solidFill>
                  <a:schemeClr val="tx1"/>
                </a:solidFill>
                <a:latin typeface="+mn-lt"/>
                <a:ea typeface="+mn-ea"/>
                <a:cs typeface="+mn-cs"/>
              </a:rPr>
              <a:t>provides</a:t>
            </a:r>
            <a:r>
              <a:rPr lang="fr-FR" sz="1200" kern="1200" smtClean="0">
                <a:solidFill>
                  <a:schemeClr val="tx1"/>
                </a:solidFill>
                <a:latin typeface="+mn-lt"/>
                <a:ea typeface="+mn-ea"/>
                <a:cs typeface="+mn-cs"/>
              </a:rPr>
              <a:t> an </a:t>
            </a:r>
            <a:r>
              <a:rPr lang="fr-FR" sz="1200" kern="1200" err="1" smtClean="0">
                <a:solidFill>
                  <a:schemeClr val="tx1"/>
                </a:solidFill>
                <a:latin typeface="+mn-lt"/>
                <a:ea typeface="+mn-ea"/>
                <a:cs typeface="+mn-cs"/>
              </a:rPr>
              <a:t>overview</a:t>
            </a:r>
            <a:r>
              <a:rPr lang="fr-FR" sz="1200" kern="1200" smtClean="0">
                <a:solidFill>
                  <a:schemeClr val="tx1"/>
                </a:solidFill>
                <a:latin typeface="+mn-lt"/>
                <a:ea typeface="+mn-ea"/>
                <a:cs typeface="+mn-cs"/>
              </a:rPr>
              <a:t> of </a:t>
            </a:r>
            <a:r>
              <a:rPr lang="fr-FR" sz="1200" kern="1200" err="1" smtClean="0">
                <a:solidFill>
                  <a:schemeClr val="tx1"/>
                </a:solidFill>
                <a:latin typeface="+mn-lt"/>
                <a:ea typeface="+mn-ea"/>
                <a:cs typeface="+mn-cs"/>
              </a:rPr>
              <a:t>recent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developments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emerging</a:t>
            </a:r>
            <a:r>
              <a:rPr lang="fr-FR" sz="1200" kern="1200" smtClean="0">
                <a:solidFill>
                  <a:schemeClr val="tx1"/>
                </a:solidFill>
                <a:latin typeface="+mn-lt"/>
                <a:ea typeface="+mn-ea"/>
                <a:cs typeface="+mn-cs"/>
              </a:rPr>
              <a:t> trends and </a:t>
            </a:r>
            <a:r>
              <a:rPr lang="fr-FR" sz="1200" kern="1200" err="1" smtClean="0">
                <a:solidFill>
                  <a:schemeClr val="tx1"/>
                </a:solidFill>
                <a:latin typeface="+mn-lt"/>
                <a:ea typeface="+mn-ea"/>
                <a:cs typeface="+mn-cs"/>
              </a:rPr>
              <a:t>key</a:t>
            </a:r>
            <a:r>
              <a:rPr lang="fr-FR" sz="1200" kern="1200" smtClean="0">
                <a:solidFill>
                  <a:schemeClr val="tx1"/>
                </a:solidFill>
                <a:latin typeface="+mn-lt"/>
                <a:ea typeface="+mn-ea"/>
                <a:cs typeface="+mn-cs"/>
              </a:rPr>
              <a:t> challenges, </a:t>
            </a:r>
            <a:r>
              <a:rPr lang="fr-FR" sz="1200" kern="1200" err="1" smtClean="0">
                <a:solidFill>
                  <a:schemeClr val="tx1"/>
                </a:solidFill>
                <a:latin typeface="+mn-lt"/>
                <a:ea typeface="+mn-ea"/>
                <a:cs typeface="+mn-cs"/>
              </a:rPr>
              <a:t>including</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external</a:t>
            </a:r>
            <a:r>
              <a:rPr lang="fr-FR" sz="1200" kern="1200" smtClean="0">
                <a:solidFill>
                  <a:schemeClr val="tx1"/>
                </a:solidFill>
                <a:latin typeface="+mn-lt"/>
                <a:ea typeface="+mn-ea"/>
                <a:cs typeface="+mn-cs"/>
              </a:rPr>
              <a:t> forces </a:t>
            </a:r>
            <a:r>
              <a:rPr lang="fr-FR" sz="1200" kern="1200" err="1" smtClean="0">
                <a:solidFill>
                  <a:schemeClr val="tx1"/>
                </a:solidFill>
                <a:latin typeface="+mn-lt"/>
                <a:ea typeface="+mn-ea"/>
                <a:cs typeface="+mn-cs"/>
              </a:rPr>
              <a:t>driving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and the </a:t>
            </a:r>
            <a:r>
              <a:rPr lang="fr-FR" sz="1200" kern="1200" err="1" smtClean="0">
                <a:solidFill>
                  <a:schemeClr val="tx1"/>
                </a:solidFill>
                <a:latin typeface="+mn-lt"/>
                <a:ea typeface="+mn-ea"/>
                <a:cs typeface="+mn-cs"/>
              </a:rPr>
              <a:t>uncertainties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risks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created</a:t>
            </a:r>
            <a:r>
              <a:rPr lang="fr-FR" sz="1200" kern="1200" smtClean="0">
                <a:solidFill>
                  <a:schemeClr val="tx1"/>
                </a:solidFill>
                <a:latin typeface="+mn-lt"/>
                <a:ea typeface="+mn-ea"/>
                <a:cs typeface="+mn-cs"/>
              </a:rPr>
              <a:t> by the drivers. It </a:t>
            </a:r>
            <a:r>
              <a:rPr lang="fr-FR" sz="1200" kern="1200" err="1" smtClean="0">
                <a:solidFill>
                  <a:schemeClr val="tx1"/>
                </a:solidFill>
                <a:latin typeface="+mn-lt"/>
                <a:ea typeface="+mn-ea"/>
                <a:cs typeface="+mn-cs"/>
              </a:rPr>
              <a:t>also</a:t>
            </a:r>
            <a:r>
              <a:rPr lang="fr-FR" sz="1200" kern="1200" smtClean="0">
                <a:solidFill>
                  <a:schemeClr val="tx1"/>
                </a:solidFill>
                <a:latin typeface="+mn-lt"/>
                <a:ea typeface="+mn-ea"/>
                <a:cs typeface="+mn-cs"/>
              </a:rPr>
              <a:t> examines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from</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perspective.</a:t>
            </a:r>
          </a:p>
          <a:p>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Part 2, ‘</a:t>
            </a:r>
            <a:r>
              <a:rPr lang="fr-FR" sz="1200" kern="1200" err="1" smtClean="0">
                <a:solidFill>
                  <a:schemeClr val="tx1"/>
                </a:solidFill>
                <a:latin typeface="+mn-lt"/>
                <a:ea typeface="+mn-ea"/>
                <a:cs typeface="+mn-cs"/>
              </a:rPr>
              <a:t>Managing</a:t>
            </a:r>
            <a:r>
              <a:rPr lang="fr-FR" sz="1200" kern="1200" smtClean="0">
                <a:solidFill>
                  <a:schemeClr val="tx1"/>
                </a:solidFill>
                <a:latin typeface="+mn-lt"/>
                <a:ea typeface="+mn-ea"/>
                <a:cs typeface="+mn-cs"/>
              </a:rPr>
              <a:t> water </a:t>
            </a:r>
            <a:r>
              <a:rPr lang="fr-FR" sz="1200" kern="1200" err="1" smtClean="0">
                <a:solidFill>
                  <a:schemeClr val="tx1"/>
                </a:solidFill>
                <a:latin typeface="+mn-lt"/>
                <a:ea typeface="+mn-ea"/>
                <a:cs typeface="+mn-cs"/>
              </a:rPr>
              <a:t>under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uncertainty</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risk</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is</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thematic</a:t>
            </a:r>
            <a:r>
              <a:rPr lang="fr-FR" sz="1200" kern="1200" smtClean="0">
                <a:solidFill>
                  <a:schemeClr val="tx1"/>
                </a:solidFill>
                <a:latin typeface="+mn-lt"/>
                <a:ea typeface="+mn-ea"/>
                <a:cs typeface="+mn-cs"/>
              </a:rPr>
              <a:t> part of the report in </a:t>
            </a:r>
            <a:r>
              <a:rPr lang="fr-FR" sz="1200" kern="1200" err="1" smtClean="0">
                <a:solidFill>
                  <a:schemeClr val="tx1"/>
                </a:solidFill>
                <a:latin typeface="+mn-lt"/>
                <a:ea typeface="+mn-ea"/>
                <a:cs typeface="+mn-cs"/>
              </a:rPr>
              <a:t>which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decisions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affecting</a:t>
            </a:r>
            <a:r>
              <a:rPr lang="fr-FR" sz="1200" kern="1200" smtClean="0">
                <a:solidFill>
                  <a:schemeClr val="tx1"/>
                </a:solidFill>
                <a:latin typeface="+mn-lt"/>
                <a:ea typeface="+mn-ea"/>
                <a:cs typeface="+mn-cs"/>
              </a:rPr>
              <a:t> water, </a:t>
            </a:r>
            <a:r>
              <a:rPr lang="fr-FR" sz="1200" kern="1200" err="1" smtClean="0">
                <a:solidFill>
                  <a:schemeClr val="tx1"/>
                </a:solidFill>
                <a:latin typeface="+mn-lt"/>
                <a:ea typeface="+mn-ea"/>
                <a:cs typeface="+mn-cs"/>
              </a:rPr>
              <a:t>from</a:t>
            </a:r>
            <a:r>
              <a:rPr lang="fr-FR" sz="1200" kern="1200" smtClean="0">
                <a:solidFill>
                  <a:schemeClr val="tx1"/>
                </a:solidFill>
                <a:latin typeface="+mn-lt"/>
                <a:ea typeface="+mn-ea"/>
                <a:cs typeface="+mn-cs"/>
              </a:rPr>
              <a:t> management and institutions to allocation and </a:t>
            </a:r>
            <a:r>
              <a:rPr lang="fr-FR" sz="1200" kern="1200" err="1" smtClean="0">
                <a:solidFill>
                  <a:schemeClr val="tx1"/>
                </a:solidFill>
                <a:latin typeface="+mn-lt"/>
                <a:ea typeface="+mn-ea"/>
                <a:cs typeface="+mn-cs"/>
              </a:rPr>
              <a:t>financing</a:t>
            </a:r>
            <a:r>
              <a:rPr lang="fr-FR" sz="1200" kern="1200" smtClean="0">
                <a:solidFill>
                  <a:schemeClr val="tx1"/>
                </a:solidFill>
                <a:latin typeface="+mn-lt"/>
                <a:ea typeface="+mn-ea"/>
                <a:cs typeface="+mn-cs"/>
              </a:rPr>
              <a:t>, are </a:t>
            </a:r>
            <a:r>
              <a:rPr lang="fr-FR" sz="1200" kern="1200" err="1" smtClean="0">
                <a:solidFill>
                  <a:schemeClr val="tx1"/>
                </a:solidFill>
                <a:latin typeface="+mn-lt"/>
                <a:ea typeface="+mn-ea"/>
                <a:cs typeface="+mn-cs"/>
              </a:rPr>
              <a:t>investigated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through</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lens</a:t>
            </a:r>
            <a:r>
              <a:rPr lang="fr-FR" sz="1200" kern="1200" smtClean="0">
                <a:solidFill>
                  <a:schemeClr val="tx1"/>
                </a:solidFill>
                <a:latin typeface="+mn-lt"/>
                <a:ea typeface="+mn-ea"/>
                <a:cs typeface="+mn-cs"/>
              </a:rPr>
              <a:t> of </a:t>
            </a:r>
            <a:r>
              <a:rPr lang="fr-FR" sz="1200" kern="1200" err="1" smtClean="0">
                <a:solidFill>
                  <a:schemeClr val="tx1"/>
                </a:solidFill>
                <a:latin typeface="+mn-lt"/>
                <a:ea typeface="+mn-ea"/>
                <a:cs typeface="+mn-cs"/>
              </a:rPr>
              <a:t>risk</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uncertainty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with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particular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emphasis</a:t>
            </a:r>
            <a:r>
              <a:rPr lang="fr-FR" sz="1200" kern="1200" smtClean="0">
                <a:solidFill>
                  <a:schemeClr val="tx1"/>
                </a:solidFill>
                <a:latin typeface="+mn-lt"/>
                <a:ea typeface="+mn-ea"/>
                <a:cs typeface="+mn-cs"/>
              </a:rPr>
              <a:t> on </a:t>
            </a:r>
            <a:r>
              <a:rPr lang="fr-FR" sz="1200" kern="1200" err="1" smtClean="0">
                <a:solidFill>
                  <a:schemeClr val="tx1"/>
                </a:solidFill>
                <a:latin typeface="+mn-lt"/>
                <a:ea typeface="+mn-ea"/>
                <a:cs typeface="+mn-cs"/>
              </a:rPr>
              <a:t>climate</a:t>
            </a:r>
            <a:r>
              <a:rPr lang="fr-FR" sz="1200" kern="1200" smtClean="0">
                <a:solidFill>
                  <a:schemeClr val="tx1"/>
                </a:solidFill>
                <a:latin typeface="+mn-lt"/>
                <a:ea typeface="+mn-ea"/>
                <a:cs typeface="+mn-cs"/>
              </a:rPr>
              <a:t> change and </a:t>
            </a:r>
            <a:r>
              <a:rPr lang="fr-FR" sz="1200" kern="1200" err="1" smtClean="0">
                <a:solidFill>
                  <a:schemeClr val="tx1"/>
                </a:solidFill>
                <a:latin typeface="+mn-lt"/>
                <a:ea typeface="+mn-ea"/>
                <a:cs typeface="+mn-cs"/>
              </a:rPr>
              <a:t>other</a:t>
            </a:r>
            <a:r>
              <a:rPr lang="fr-FR" sz="1200" kern="1200" smtClean="0">
                <a:solidFill>
                  <a:schemeClr val="tx1"/>
                </a:solidFill>
                <a:latin typeface="+mn-lt"/>
                <a:ea typeface="+mn-ea"/>
                <a:cs typeface="+mn-cs"/>
              </a:rPr>
              <a:t> drivers of change. Illustrations of how water managers and </a:t>
            </a:r>
            <a:r>
              <a:rPr lang="fr-FR" sz="1200" kern="1200" err="1" smtClean="0">
                <a:solidFill>
                  <a:schemeClr val="tx1"/>
                </a:solidFill>
                <a:latin typeface="+mn-lt"/>
                <a:ea typeface="+mn-ea"/>
                <a:cs typeface="+mn-cs"/>
              </a:rPr>
              <a:t>other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decision</a:t>
            </a:r>
            <a:r>
              <a:rPr lang="fr-FR" sz="1200" kern="1200" smtClean="0">
                <a:solidFill>
                  <a:schemeClr val="tx1"/>
                </a:solidFill>
                <a:latin typeface="+mn-lt"/>
                <a:ea typeface="+mn-ea"/>
                <a:cs typeface="+mn-cs"/>
              </a:rPr>
              <a:t>-</a:t>
            </a:r>
            <a:r>
              <a:rPr lang="fr-FR" sz="1200" kern="1200" err="1" smtClean="0">
                <a:solidFill>
                  <a:schemeClr val="tx1"/>
                </a:solidFill>
                <a:latin typeface="+mn-lt"/>
                <a:ea typeface="+mn-ea"/>
                <a:cs typeface="+mn-cs"/>
              </a:rPr>
              <a:t>makers</a:t>
            </a:r>
            <a:r>
              <a:rPr lang="fr-FR" sz="1200" kern="1200" smtClean="0">
                <a:solidFill>
                  <a:schemeClr val="tx1"/>
                </a:solidFill>
                <a:latin typeface="+mn-lt"/>
                <a:ea typeface="+mn-ea"/>
                <a:cs typeface="+mn-cs"/>
              </a:rPr>
              <a:t> have </a:t>
            </a:r>
            <a:r>
              <a:rPr lang="fr-FR" sz="1200" kern="1200" err="1" smtClean="0">
                <a:solidFill>
                  <a:schemeClr val="tx1"/>
                </a:solidFill>
                <a:latin typeface="+mn-lt"/>
                <a:ea typeface="+mn-ea"/>
                <a:cs typeface="+mn-cs"/>
              </a:rPr>
              <a:t>responded</a:t>
            </a:r>
            <a:r>
              <a:rPr lang="fr-FR" sz="1200" kern="1200" smtClean="0">
                <a:solidFill>
                  <a:schemeClr val="tx1"/>
                </a:solidFill>
                <a:latin typeface="+mn-lt"/>
                <a:ea typeface="+mn-ea"/>
                <a:cs typeface="+mn-cs"/>
              </a:rPr>
              <a:t> to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challenges show the range of </a:t>
            </a:r>
            <a:r>
              <a:rPr lang="fr-FR" sz="1200" kern="1200" err="1" smtClean="0">
                <a:solidFill>
                  <a:schemeClr val="tx1"/>
                </a:solidFill>
                <a:latin typeface="+mn-lt"/>
                <a:ea typeface="+mn-ea"/>
                <a:cs typeface="+mn-cs"/>
              </a:rPr>
              <a:t>available</a:t>
            </a:r>
            <a:r>
              <a:rPr lang="fr-FR" sz="1200" kern="1200" smtClean="0">
                <a:solidFill>
                  <a:schemeClr val="tx1"/>
                </a:solidFill>
                <a:latin typeface="+mn-lt"/>
                <a:ea typeface="+mn-ea"/>
                <a:cs typeface="+mn-cs"/>
              </a:rPr>
              <a:t> options. </a:t>
            </a:r>
            <a:r>
              <a:rPr lang="fr-FR" sz="1200" kern="1200" err="1" smtClean="0">
                <a:solidFill>
                  <a:schemeClr val="tx1"/>
                </a:solidFill>
                <a:latin typeface="+mn-lt"/>
                <a:ea typeface="+mn-ea"/>
                <a:cs typeface="+mn-cs"/>
              </a:rPr>
              <a:t>They</a:t>
            </a:r>
            <a:r>
              <a:rPr lang="fr-FR" sz="1200" kern="1200" smtClean="0">
                <a:solidFill>
                  <a:schemeClr val="tx1"/>
                </a:solidFill>
                <a:latin typeface="+mn-lt"/>
                <a:ea typeface="+mn-ea"/>
                <a:cs typeface="+mn-cs"/>
              </a:rPr>
              <a:t> comprise the first Volume of the Report.</a:t>
            </a:r>
          </a:p>
          <a:p>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Part 3, ‘</a:t>
            </a:r>
            <a:r>
              <a:rPr lang="fr-FR" sz="1200" kern="1200" err="1" smtClean="0">
                <a:solidFill>
                  <a:schemeClr val="tx1"/>
                </a:solidFill>
                <a:latin typeface="+mn-lt"/>
                <a:ea typeface="+mn-ea"/>
                <a:cs typeface="+mn-cs"/>
              </a:rPr>
              <a:t>Knowledge</a:t>
            </a:r>
            <a:r>
              <a:rPr lang="fr-FR" sz="1200" kern="1200" smtClean="0">
                <a:solidFill>
                  <a:schemeClr val="tx1"/>
                </a:solidFill>
                <a:latin typeface="+mn-lt"/>
                <a:ea typeface="+mn-ea"/>
                <a:cs typeface="+mn-cs"/>
              </a:rPr>
              <a:t> base’, </a:t>
            </a:r>
            <a:r>
              <a:rPr lang="fr-FR" sz="1200" kern="1200" err="1" smtClean="0">
                <a:solidFill>
                  <a:schemeClr val="tx1"/>
                </a:solidFill>
                <a:latin typeface="+mn-lt"/>
                <a:ea typeface="+mn-ea"/>
                <a:cs typeface="+mn-cs"/>
              </a:rPr>
              <a:t>contains</a:t>
            </a:r>
            <a:r>
              <a:rPr lang="fr-FR" sz="1200" kern="1200" smtClean="0">
                <a:solidFill>
                  <a:schemeClr val="tx1"/>
                </a:solidFill>
                <a:latin typeface="+mn-lt"/>
                <a:ea typeface="+mn-ea"/>
                <a:cs typeface="+mn-cs"/>
              </a:rPr>
              <a:t> the full challenge area reports </a:t>
            </a:r>
            <a:r>
              <a:rPr lang="fr-FR" sz="1200" kern="1200" err="1" smtClean="0">
                <a:solidFill>
                  <a:schemeClr val="tx1"/>
                </a:solidFill>
                <a:latin typeface="+mn-lt"/>
                <a:ea typeface="+mn-ea"/>
                <a:cs typeface="+mn-cs"/>
              </a:rPr>
              <a:t>prepared</a:t>
            </a:r>
            <a:r>
              <a:rPr lang="fr-FR" sz="1200" kern="1200" smtClean="0">
                <a:solidFill>
                  <a:schemeClr val="tx1"/>
                </a:solidFill>
                <a:latin typeface="+mn-lt"/>
                <a:ea typeface="+mn-ea"/>
                <a:cs typeface="+mn-cs"/>
              </a:rPr>
              <a:t> by UN-Water </a:t>
            </a:r>
            <a:r>
              <a:rPr lang="fr-FR" sz="1200" kern="1200" err="1" smtClean="0">
                <a:solidFill>
                  <a:schemeClr val="tx1"/>
                </a:solidFill>
                <a:latin typeface="+mn-lt"/>
                <a:ea typeface="+mn-ea"/>
                <a:cs typeface="+mn-cs"/>
              </a:rPr>
              <a:t>agencies</a:t>
            </a:r>
            <a:r>
              <a:rPr lang="fr-FR" sz="1200" kern="1200" smtClean="0">
                <a:solidFill>
                  <a:schemeClr val="tx1"/>
                </a:solidFill>
                <a:latin typeface="+mn-lt"/>
                <a:ea typeface="+mn-ea"/>
                <a:cs typeface="+mn-cs"/>
              </a:rPr>
              <a:t> and the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reports </a:t>
            </a:r>
            <a:r>
              <a:rPr lang="fr-FR" sz="1200" kern="1200" err="1" smtClean="0">
                <a:solidFill>
                  <a:schemeClr val="tx1"/>
                </a:solidFill>
                <a:latin typeface="+mn-lt"/>
                <a:ea typeface="+mn-ea"/>
                <a:cs typeface="+mn-cs"/>
              </a:rPr>
              <a:t>prepared</a:t>
            </a:r>
            <a:r>
              <a:rPr lang="fr-FR" sz="1200" kern="1200" smtClean="0">
                <a:solidFill>
                  <a:schemeClr val="tx1"/>
                </a:solidFill>
                <a:latin typeface="+mn-lt"/>
                <a:ea typeface="+mn-ea"/>
                <a:cs typeface="+mn-cs"/>
              </a:rPr>
              <a:t> by the UN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economic</a:t>
            </a:r>
            <a:r>
              <a:rPr lang="fr-FR" sz="1200" kern="1200" smtClean="0">
                <a:solidFill>
                  <a:schemeClr val="tx1"/>
                </a:solidFill>
                <a:latin typeface="+mn-lt"/>
                <a:ea typeface="+mn-ea"/>
                <a:cs typeface="+mn-cs"/>
              </a:rPr>
              <a:t> commissions – </a:t>
            </a:r>
            <a:r>
              <a:rPr lang="fr-FR" sz="1200" kern="1200" err="1" smtClean="0">
                <a:solidFill>
                  <a:schemeClr val="tx1"/>
                </a:solidFill>
                <a:latin typeface="+mn-lt"/>
                <a:ea typeface="+mn-ea"/>
                <a:cs typeface="+mn-cs"/>
              </a:rPr>
              <a:t>from</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which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much</a:t>
            </a:r>
            <a:r>
              <a:rPr lang="fr-FR" sz="1200" kern="1200" smtClean="0">
                <a:solidFill>
                  <a:schemeClr val="tx1"/>
                </a:solidFill>
                <a:latin typeface="+mn-lt"/>
                <a:ea typeface="+mn-ea"/>
                <a:cs typeface="+mn-cs"/>
              </a:rPr>
              <a:t> of the </a:t>
            </a:r>
            <a:r>
              <a:rPr lang="fr-FR" sz="1200" kern="1200" err="1" smtClean="0">
                <a:solidFill>
                  <a:schemeClr val="tx1"/>
                </a:solidFill>
                <a:latin typeface="+mn-lt"/>
                <a:ea typeface="+mn-ea"/>
                <a:cs typeface="+mn-cs"/>
              </a:rPr>
              <a:t>material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from</a:t>
            </a:r>
            <a:r>
              <a:rPr lang="fr-FR" sz="1200" kern="1200" smtClean="0">
                <a:solidFill>
                  <a:schemeClr val="tx1"/>
                </a:solidFill>
                <a:latin typeface="+mn-lt"/>
                <a:ea typeface="+mn-ea"/>
                <a:cs typeface="+mn-cs"/>
              </a:rPr>
              <a:t> Parts 1 and 2 </a:t>
            </a:r>
            <a:r>
              <a:rPr lang="fr-FR" sz="1200" kern="1200" err="1" smtClean="0">
                <a:solidFill>
                  <a:schemeClr val="tx1"/>
                </a:solidFill>
                <a:latin typeface="+mn-lt"/>
                <a:ea typeface="+mn-ea"/>
                <a:cs typeface="+mn-cs"/>
              </a:rPr>
              <a:t>was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extracted</a:t>
            </a:r>
            <a:r>
              <a:rPr lang="fr-FR" sz="1200" kern="1200" smtClean="0">
                <a:solidFill>
                  <a:schemeClr val="tx1"/>
                </a:solidFill>
                <a:latin typeface="+mn-lt"/>
                <a:ea typeface="+mn-ea"/>
                <a:cs typeface="+mn-cs"/>
              </a:rPr>
              <a:t> – as </a:t>
            </a:r>
            <a:r>
              <a:rPr lang="fr-FR" sz="1200" kern="1200" err="1" smtClean="0">
                <a:solidFill>
                  <a:schemeClr val="tx1"/>
                </a:solidFill>
                <a:latin typeface="+mn-lt"/>
                <a:ea typeface="+mn-ea"/>
                <a:cs typeface="+mn-cs"/>
              </a:rPr>
              <a:t>well</a:t>
            </a:r>
            <a:r>
              <a:rPr lang="fr-FR" sz="1200" kern="1200" smtClean="0">
                <a:solidFill>
                  <a:schemeClr val="tx1"/>
                </a:solidFill>
                <a:latin typeface="+mn-lt"/>
                <a:ea typeface="+mn-ea"/>
                <a:cs typeface="+mn-cs"/>
              </a:rPr>
              <a:t> as the </a:t>
            </a:r>
            <a:r>
              <a:rPr lang="fr-FR" sz="1200" kern="1200" err="1" smtClean="0">
                <a:solidFill>
                  <a:schemeClr val="tx1"/>
                </a:solidFill>
                <a:latin typeface="+mn-lt"/>
                <a:ea typeface="+mn-ea"/>
                <a:cs typeface="+mn-cs"/>
              </a:rPr>
              <a:t>special</a:t>
            </a:r>
            <a:r>
              <a:rPr lang="fr-FR" sz="1200" kern="1200" smtClean="0">
                <a:solidFill>
                  <a:schemeClr val="tx1"/>
                </a:solidFill>
                <a:latin typeface="+mn-lt"/>
                <a:ea typeface="+mn-ea"/>
                <a:cs typeface="+mn-cs"/>
              </a:rPr>
              <a:t> reports I </a:t>
            </a:r>
            <a:r>
              <a:rPr lang="fr-FR" sz="1200" kern="1200" err="1" smtClean="0">
                <a:solidFill>
                  <a:schemeClr val="tx1"/>
                </a:solidFill>
                <a:latin typeface="+mn-lt"/>
                <a:ea typeface="+mn-ea"/>
                <a:cs typeface="+mn-cs"/>
              </a:rPr>
              <a:t>mentioned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earlier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are </a:t>
            </a:r>
            <a:r>
              <a:rPr lang="fr-FR" sz="1200" kern="1200" err="1" smtClean="0">
                <a:solidFill>
                  <a:schemeClr val="tx1"/>
                </a:solidFill>
                <a:latin typeface="+mn-lt"/>
                <a:ea typeface="+mn-ea"/>
                <a:cs typeface="+mn-cs"/>
              </a:rPr>
              <a:t>found</a:t>
            </a:r>
            <a:r>
              <a:rPr lang="fr-FR" sz="1200" kern="1200" smtClean="0">
                <a:solidFill>
                  <a:schemeClr val="tx1"/>
                </a:solidFill>
                <a:latin typeface="+mn-lt"/>
                <a:ea typeface="+mn-ea"/>
                <a:cs typeface="+mn-cs"/>
              </a:rPr>
              <a:t> in the second Volume of the Report.</a:t>
            </a:r>
          </a:p>
          <a:p>
            <a:endParaRPr lang="fr-FR"/>
          </a:p>
        </p:txBody>
      </p:sp>
      <p:sp>
        <p:nvSpPr>
          <p:cNvPr id="4" name="Espace réservé du numéro de diapositive 3"/>
          <p:cNvSpPr>
            <a:spLocks noGrp="1"/>
          </p:cNvSpPr>
          <p:nvPr>
            <p:ph type="sldNum" sz="quarter" idx="10"/>
          </p:nvPr>
        </p:nvSpPr>
        <p:spPr/>
        <p:txBody>
          <a:bodyPr/>
          <a:lstStyle/>
          <a:p>
            <a:fld id="{7FFAC4E2-469C-487A-B330-09505463898B}" type="slidenum">
              <a:rPr lang="fr-FR" smtClean="0"/>
              <a:pPr/>
              <a:t>32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smtClean="0">
                <a:solidFill>
                  <a:schemeClr val="tx1"/>
                </a:solidFill>
                <a:effectLst/>
                <a:latin typeface="+mn-lt"/>
                <a:ea typeface="+mn-ea"/>
                <a:cs typeface="+mn-cs"/>
              </a:rPr>
              <a:t>The report minimizes the use of technical jargon and so that it can be read and understood by a general audience.</a:t>
            </a:r>
            <a:endParaRPr lang="en-US" sz="1200" kern="1200" smtClean="0">
              <a:solidFill>
                <a:schemeClr val="tx1"/>
              </a:solidFill>
              <a:effectLst/>
              <a:latin typeface="+mn-lt"/>
              <a:ea typeface="+mn-ea"/>
              <a:cs typeface="+mn-cs"/>
            </a:endParaRPr>
          </a:p>
          <a:p>
            <a:r>
              <a:rPr lang="en-CA" sz="1200" kern="1200" smtClean="0">
                <a:solidFill>
                  <a:schemeClr val="tx1"/>
                </a:solidFill>
                <a:effectLst/>
                <a:latin typeface="+mn-lt"/>
                <a:ea typeface="+mn-ea"/>
                <a:cs typeface="+mn-cs"/>
              </a:rPr>
              <a:t> </a:t>
            </a:r>
            <a:endParaRPr lang="en-US" sz="1200" kern="1200" smtClean="0">
              <a:solidFill>
                <a:schemeClr val="tx1"/>
              </a:solidFill>
              <a:effectLst/>
              <a:latin typeface="+mn-lt"/>
              <a:ea typeface="+mn-ea"/>
              <a:cs typeface="+mn-cs"/>
            </a:endParaRPr>
          </a:p>
          <a:p>
            <a:r>
              <a:rPr lang="en-CA" sz="1200" kern="1200" smtClean="0">
                <a:solidFill>
                  <a:schemeClr val="tx1"/>
                </a:solidFill>
                <a:effectLst/>
                <a:latin typeface="+mn-lt"/>
                <a:ea typeface="+mn-ea"/>
                <a:cs typeface="+mn-cs"/>
              </a:rPr>
              <a:t>Initial findings of an on-going survey on UN-Water publications show that, in addition to advocacy and policy development, the WWDR is used extensively for educational support and for drawing on the lessons learned which are presented in the report. We have therefore taken to necessary steps to ensure that the messages appearing in the Report and in accompanying materials are as accessible as possible; we are committed to getting the messages out through a variety of communication pathways, including the media. </a:t>
            </a:r>
            <a:endParaRPr lang="en-US" sz="1200" kern="1200" smtClean="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FFAC4E2-469C-487A-B330-09505463898B}" type="slidenum">
              <a:rPr lang="fr-FR" smtClean="0"/>
              <a:pPr/>
              <a:t>5</a:t>
            </a:fld>
            <a:endParaRPr lang="fr-FR"/>
          </a:p>
        </p:txBody>
      </p:sp>
    </p:spTree>
    <p:extLst>
      <p:ext uri="{BB962C8B-B14F-4D97-AF65-F5344CB8AC3E}">
        <p14:creationId xmlns="" xmlns:p14="http://schemas.microsoft.com/office/powerpoint/2010/main" val="329608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sz="1200" kern="1200" smtClean="0">
                <a:solidFill>
                  <a:schemeClr val="tx1"/>
                </a:solidFill>
                <a:latin typeface="+mn-lt"/>
                <a:ea typeface="+mn-ea"/>
                <a:cs typeface="+mn-cs"/>
              </a:rPr>
              <a:t>The first </a:t>
            </a:r>
            <a:r>
              <a:rPr lang="fr-FR" sz="1200" kern="1200" err="1" smtClean="0">
                <a:solidFill>
                  <a:schemeClr val="tx1"/>
                </a:solidFill>
                <a:latin typeface="+mn-lt"/>
                <a:ea typeface="+mn-ea"/>
                <a:cs typeface="+mn-cs"/>
              </a:rPr>
              <a:t>two</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editions</a:t>
            </a:r>
            <a:r>
              <a:rPr lang="fr-FR" sz="1200" kern="1200" smtClean="0">
                <a:solidFill>
                  <a:schemeClr val="tx1"/>
                </a:solidFill>
                <a:latin typeface="+mn-lt"/>
                <a:ea typeface="+mn-ea"/>
                <a:cs typeface="+mn-cs"/>
              </a:rPr>
              <a:t> of the WWDR </a:t>
            </a:r>
            <a:r>
              <a:rPr lang="fr-FR" sz="1200" kern="1200" err="1" smtClean="0">
                <a:solidFill>
                  <a:schemeClr val="tx1"/>
                </a:solidFill>
                <a:latin typeface="+mn-lt"/>
                <a:ea typeface="+mn-ea"/>
                <a:cs typeface="+mn-cs"/>
              </a:rPr>
              <a:t>provided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comprehensive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assessment</a:t>
            </a:r>
            <a:r>
              <a:rPr lang="fr-FR" sz="1200" kern="1200" smtClean="0">
                <a:solidFill>
                  <a:schemeClr val="tx1"/>
                </a:solidFill>
                <a:latin typeface="+mn-lt"/>
                <a:ea typeface="+mn-ea"/>
                <a:cs typeface="+mn-cs"/>
              </a:rPr>
              <a:t> of the issues, trends and </a:t>
            </a:r>
            <a:r>
              <a:rPr lang="fr-FR" sz="1200" kern="1200" err="1" smtClean="0">
                <a:solidFill>
                  <a:schemeClr val="tx1"/>
                </a:solidFill>
                <a:latin typeface="+mn-lt"/>
                <a:ea typeface="+mn-ea"/>
                <a:cs typeface="+mn-cs"/>
              </a:rPr>
              <a:t>developments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affecting</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related</a:t>
            </a:r>
            <a:r>
              <a:rPr lang="fr-FR" sz="1200" kern="1200" smtClean="0">
                <a:solidFill>
                  <a:schemeClr val="tx1"/>
                </a:solidFill>
                <a:latin typeface="+mn-lt"/>
                <a:ea typeface="+mn-ea"/>
                <a:cs typeface="+mn-cs"/>
              </a:rPr>
              <a:t> to water on the basis of </a:t>
            </a:r>
            <a:r>
              <a:rPr lang="fr-FR" sz="1200" kern="1200" err="1" smtClean="0">
                <a:solidFill>
                  <a:schemeClr val="tx1"/>
                </a:solidFill>
                <a:latin typeface="+mn-lt"/>
                <a:ea typeface="+mn-ea"/>
                <a:cs typeface="+mn-cs"/>
              </a:rPr>
              <a:t>different</a:t>
            </a:r>
            <a:r>
              <a:rPr lang="fr-FR" sz="1200" kern="1200" smtClean="0">
                <a:solidFill>
                  <a:schemeClr val="tx1"/>
                </a:solidFill>
                <a:latin typeface="+mn-lt"/>
                <a:ea typeface="+mn-ea"/>
                <a:cs typeface="+mn-cs"/>
              </a:rPr>
              <a:t> ‘challenge areas’. Under the coordination of </a:t>
            </a:r>
            <a:r>
              <a:rPr lang="fr-FR" sz="1200" kern="1200" err="1" smtClean="0">
                <a:solidFill>
                  <a:schemeClr val="tx1"/>
                </a:solidFill>
                <a:latin typeface="+mn-lt"/>
                <a:ea typeface="+mn-ea"/>
                <a:cs typeface="+mn-cs"/>
              </a:rPr>
              <a:t>leading</a:t>
            </a:r>
            <a:r>
              <a:rPr lang="fr-FR" sz="1200" kern="1200" smtClean="0">
                <a:solidFill>
                  <a:schemeClr val="tx1"/>
                </a:solidFill>
                <a:latin typeface="+mn-lt"/>
                <a:ea typeface="+mn-ea"/>
                <a:cs typeface="+mn-cs"/>
              </a:rPr>
              <a:t> UN </a:t>
            </a:r>
            <a:r>
              <a:rPr lang="fr-FR" sz="1200" kern="1200" err="1" smtClean="0">
                <a:solidFill>
                  <a:schemeClr val="tx1"/>
                </a:solidFill>
                <a:latin typeface="+mn-lt"/>
                <a:ea typeface="+mn-ea"/>
                <a:cs typeface="+mn-cs"/>
              </a:rPr>
              <a:t>agencies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challenge areas </a:t>
            </a:r>
            <a:r>
              <a:rPr lang="fr-FR" sz="1200" kern="1200" err="1" smtClean="0">
                <a:solidFill>
                  <a:schemeClr val="tx1"/>
                </a:solidFill>
                <a:latin typeface="+mn-lt"/>
                <a:ea typeface="+mn-ea"/>
                <a:cs typeface="+mn-cs"/>
              </a:rPr>
              <a:t>were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presented</a:t>
            </a:r>
            <a:r>
              <a:rPr lang="fr-FR" sz="1200" kern="1200" smtClean="0">
                <a:solidFill>
                  <a:schemeClr val="tx1"/>
                </a:solidFill>
                <a:latin typeface="+mn-lt"/>
                <a:ea typeface="+mn-ea"/>
                <a:cs typeface="+mn-cs"/>
              </a:rPr>
              <a:t> as </a:t>
            </a:r>
            <a:r>
              <a:rPr lang="fr-FR" sz="1200" kern="1200" err="1" smtClean="0">
                <a:solidFill>
                  <a:schemeClr val="tx1"/>
                </a:solidFill>
                <a:latin typeface="+mn-lt"/>
                <a:ea typeface="+mn-ea"/>
                <a:cs typeface="+mn-cs"/>
              </a:rPr>
              <a:t>individual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chapters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that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described</a:t>
            </a:r>
            <a:r>
              <a:rPr lang="fr-FR" sz="1200" kern="1200" smtClean="0">
                <a:solidFill>
                  <a:schemeClr val="tx1"/>
                </a:solidFill>
                <a:latin typeface="+mn-lt"/>
                <a:ea typeface="+mn-ea"/>
                <a:cs typeface="+mn-cs"/>
              </a:rPr>
              <a:t> the state of the </a:t>
            </a:r>
            <a:r>
              <a:rPr lang="fr-FR" sz="1200" kern="1200" err="1" smtClean="0">
                <a:solidFill>
                  <a:schemeClr val="tx1"/>
                </a:solidFill>
                <a:latin typeface="+mn-lt"/>
                <a:ea typeface="+mn-ea"/>
                <a:cs typeface="+mn-cs"/>
              </a:rPr>
              <a:t>resource</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ecosystems</a:t>
            </a:r>
            <a:r>
              <a:rPr lang="fr-FR" sz="1200" kern="1200" smtClean="0">
                <a:solidFill>
                  <a:schemeClr val="tx1"/>
                </a:solidFill>
                <a:latin typeface="+mn-lt"/>
                <a:ea typeface="+mn-ea"/>
                <a:cs typeface="+mn-cs"/>
              </a:rPr>
              <a:t>; major use </a:t>
            </a:r>
            <a:r>
              <a:rPr lang="fr-FR" sz="1200" kern="1200" err="1" smtClean="0">
                <a:solidFill>
                  <a:schemeClr val="tx1"/>
                </a:solidFill>
                <a:latin typeface="+mn-lt"/>
                <a:ea typeface="+mn-ea"/>
                <a:cs typeface="+mn-cs"/>
              </a:rPr>
              <a:t>sectors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human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health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food</a:t>
            </a:r>
            <a:r>
              <a:rPr lang="fr-FR" sz="1200" kern="1200" smtClean="0">
                <a:solidFill>
                  <a:schemeClr val="tx1"/>
                </a:solidFill>
                <a:latin typeface="+mn-lt"/>
                <a:ea typeface="+mn-ea"/>
                <a:cs typeface="+mn-cs"/>
              </a:rPr>
              <a:t> and agriculture, </a:t>
            </a:r>
            <a:r>
              <a:rPr lang="fr-FR" sz="1200" kern="1200" err="1" smtClean="0">
                <a:solidFill>
                  <a:schemeClr val="tx1"/>
                </a:solidFill>
                <a:latin typeface="+mn-lt"/>
                <a:ea typeface="+mn-ea"/>
                <a:cs typeface="+mn-cs"/>
              </a:rPr>
              <a:t>industry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energy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human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settlements</a:t>
            </a:r>
            <a:r>
              <a:rPr lang="fr-FR" sz="1200" kern="1200" smtClean="0">
                <a:solidFill>
                  <a:schemeClr val="tx1"/>
                </a:solidFill>
                <a:latin typeface="+mn-lt"/>
                <a:ea typeface="+mn-ea"/>
                <a:cs typeface="+mn-cs"/>
              </a:rPr>
              <a:t>); and management challenges (</a:t>
            </a:r>
            <a:r>
              <a:rPr lang="fr-FR" sz="1200" kern="1200" err="1" smtClean="0">
                <a:solidFill>
                  <a:schemeClr val="tx1"/>
                </a:solidFill>
                <a:latin typeface="+mn-lt"/>
                <a:ea typeface="+mn-ea"/>
                <a:cs typeface="+mn-cs"/>
              </a:rPr>
              <a:t>managing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risks</a:t>
            </a:r>
            <a:r>
              <a:rPr lang="fr-FR" sz="1200" kern="1200" smtClean="0">
                <a:solidFill>
                  <a:schemeClr val="tx1"/>
                </a:solidFill>
                <a:latin typeface="+mn-lt"/>
                <a:ea typeface="+mn-ea"/>
                <a:cs typeface="+mn-cs"/>
              </a:rPr>
              <a:t>, sharing water, </a:t>
            </a:r>
            <a:r>
              <a:rPr lang="fr-FR" sz="1200" kern="1200" err="1" smtClean="0">
                <a:solidFill>
                  <a:schemeClr val="tx1"/>
                </a:solidFill>
                <a:latin typeface="+mn-lt"/>
                <a:ea typeface="+mn-ea"/>
                <a:cs typeface="+mn-cs"/>
              </a:rPr>
              <a:t>valuing</a:t>
            </a:r>
            <a:r>
              <a:rPr lang="fr-FR" sz="1200" kern="1200" smtClean="0">
                <a:solidFill>
                  <a:schemeClr val="tx1"/>
                </a:solidFill>
                <a:latin typeface="+mn-lt"/>
                <a:ea typeface="+mn-ea"/>
                <a:cs typeface="+mn-cs"/>
              </a:rPr>
              <a:t> water, </a:t>
            </a:r>
            <a:r>
              <a:rPr lang="fr-FR" sz="1200" kern="1200" err="1" smtClean="0">
                <a:solidFill>
                  <a:schemeClr val="tx1"/>
                </a:solidFill>
                <a:latin typeface="+mn-lt"/>
                <a:ea typeface="+mn-ea"/>
                <a:cs typeface="+mn-cs"/>
              </a:rPr>
              <a:t>enhancing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knowledge</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capacity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governance</a:t>
            </a:r>
            <a:r>
              <a:rPr lang="fr-FR" sz="1200" kern="1200" smtClean="0">
                <a:solidFill>
                  <a:schemeClr val="tx1"/>
                </a:solidFill>
                <a:latin typeface="+mn-lt"/>
                <a:ea typeface="+mn-ea"/>
                <a:cs typeface="+mn-cs"/>
              </a:rPr>
              <a:t>).</a:t>
            </a:r>
          </a:p>
          <a:p>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The </a:t>
            </a:r>
            <a:r>
              <a:rPr lang="fr-FR" sz="1200" kern="1200" err="1" smtClean="0">
                <a:solidFill>
                  <a:schemeClr val="tx1"/>
                </a:solidFill>
                <a:latin typeface="+mn-lt"/>
                <a:ea typeface="+mn-ea"/>
                <a:cs typeface="+mn-cs"/>
              </a:rPr>
              <a:t>third</a:t>
            </a:r>
            <a:r>
              <a:rPr lang="fr-FR" sz="1200" kern="1200" smtClean="0">
                <a:solidFill>
                  <a:schemeClr val="tx1"/>
                </a:solidFill>
                <a:latin typeface="+mn-lt"/>
                <a:ea typeface="+mn-ea"/>
                <a:cs typeface="+mn-cs"/>
              </a:rPr>
              <a:t> WWDR </a:t>
            </a:r>
            <a:r>
              <a:rPr lang="fr-FR" sz="1200" kern="1200" err="1" smtClean="0">
                <a:solidFill>
                  <a:schemeClr val="tx1"/>
                </a:solidFill>
                <a:latin typeface="+mn-lt"/>
                <a:ea typeface="+mn-ea"/>
                <a:cs typeface="+mn-cs"/>
              </a:rPr>
              <a:t>took</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different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approach</a:t>
            </a:r>
            <a:r>
              <a:rPr lang="fr-FR" sz="1200" kern="1200" smtClean="0">
                <a:solidFill>
                  <a:schemeClr val="tx1"/>
                </a:solidFill>
                <a:latin typeface="+mn-lt"/>
                <a:ea typeface="+mn-ea"/>
                <a:cs typeface="+mn-cs"/>
              </a:rPr>
              <a:t> (and structure) by </a:t>
            </a:r>
            <a:r>
              <a:rPr lang="fr-FR" sz="1200" kern="1200" err="1" smtClean="0">
                <a:solidFill>
                  <a:schemeClr val="tx1"/>
                </a:solidFill>
                <a:latin typeface="+mn-lt"/>
                <a:ea typeface="+mn-ea"/>
                <a:cs typeface="+mn-cs"/>
              </a:rPr>
              <a:t>providing</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holistic</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analysis</a:t>
            </a:r>
            <a:r>
              <a:rPr lang="fr-FR" sz="1200" kern="1200" smtClean="0">
                <a:solidFill>
                  <a:schemeClr val="tx1"/>
                </a:solidFill>
                <a:latin typeface="+mn-lt"/>
                <a:ea typeface="+mn-ea"/>
                <a:cs typeface="+mn-cs"/>
              </a:rPr>
              <a:t> of the water </a:t>
            </a:r>
            <a:r>
              <a:rPr lang="fr-FR" sz="1200" kern="1200" err="1" smtClean="0">
                <a:solidFill>
                  <a:schemeClr val="tx1"/>
                </a:solidFill>
                <a:latin typeface="+mn-lt"/>
                <a:ea typeface="+mn-ea"/>
                <a:cs typeface="+mn-cs"/>
              </a:rPr>
              <a:t>domain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while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recognizing</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externalities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their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role</a:t>
            </a:r>
            <a:r>
              <a:rPr lang="fr-FR" sz="1200" kern="1200" smtClean="0">
                <a:solidFill>
                  <a:schemeClr val="tx1"/>
                </a:solidFill>
                <a:latin typeface="+mn-lt"/>
                <a:ea typeface="+mn-ea"/>
                <a:cs typeface="+mn-cs"/>
              </a:rPr>
              <a:t> on the state, use and management of the </a:t>
            </a:r>
            <a:r>
              <a:rPr lang="fr-FR" sz="1200" kern="1200" err="1" smtClean="0">
                <a:solidFill>
                  <a:schemeClr val="tx1"/>
                </a:solidFill>
                <a:latin typeface="+mn-lt"/>
                <a:ea typeface="+mn-ea"/>
                <a:cs typeface="+mn-cs"/>
              </a:rPr>
              <a:t>earth’s</a:t>
            </a:r>
            <a:r>
              <a:rPr lang="fr-FR" sz="1200" kern="1200" smtClean="0">
                <a:solidFill>
                  <a:schemeClr val="tx1"/>
                </a:solidFill>
                <a:latin typeface="+mn-lt"/>
                <a:ea typeface="+mn-ea"/>
                <a:cs typeface="+mn-cs"/>
              </a:rPr>
              <a:t> water </a:t>
            </a:r>
            <a:r>
              <a:rPr lang="fr-FR" sz="1200" kern="1200" err="1" smtClean="0">
                <a:solidFill>
                  <a:schemeClr val="tx1"/>
                </a:solidFill>
                <a:latin typeface="+mn-lt"/>
                <a:ea typeface="+mn-ea"/>
                <a:cs typeface="+mn-cs"/>
              </a:rPr>
              <a:t>resources</a:t>
            </a:r>
            <a:r>
              <a:rPr lang="fr-FR" sz="1200" kern="1200" smtClean="0">
                <a:solidFill>
                  <a:schemeClr val="tx1"/>
                </a:solidFill>
                <a:latin typeface="+mn-lt"/>
                <a:ea typeface="+mn-ea"/>
                <a:cs typeface="+mn-cs"/>
              </a:rPr>
              <a:t>. It </a:t>
            </a:r>
            <a:r>
              <a:rPr lang="fr-FR" sz="1200" kern="1200" err="1" smtClean="0">
                <a:solidFill>
                  <a:schemeClr val="tx1"/>
                </a:solidFill>
                <a:latin typeface="+mn-lt"/>
                <a:ea typeface="+mn-ea"/>
                <a:cs typeface="+mn-cs"/>
              </a:rPr>
              <a:t>introduced</a:t>
            </a:r>
            <a:r>
              <a:rPr lang="fr-FR" sz="1200" kern="1200" smtClean="0">
                <a:solidFill>
                  <a:schemeClr val="tx1"/>
                </a:solidFill>
                <a:latin typeface="+mn-lt"/>
                <a:ea typeface="+mn-ea"/>
                <a:cs typeface="+mn-cs"/>
              </a:rPr>
              <a:t> the concept of </a:t>
            </a:r>
            <a:r>
              <a:rPr lang="fr-FR" sz="1200" kern="1200" err="1" smtClean="0">
                <a:solidFill>
                  <a:schemeClr val="tx1"/>
                </a:solidFill>
                <a:latin typeface="+mn-lt"/>
                <a:ea typeface="+mn-ea"/>
                <a:cs typeface="+mn-cs"/>
              </a:rPr>
              <a:t>external</a:t>
            </a:r>
            <a:r>
              <a:rPr lang="fr-FR" sz="1200" kern="1200" smtClean="0">
                <a:solidFill>
                  <a:schemeClr val="tx1"/>
                </a:solidFill>
                <a:latin typeface="+mn-lt"/>
                <a:ea typeface="+mn-ea"/>
                <a:cs typeface="+mn-cs"/>
              </a:rPr>
              <a:t> forces, </a:t>
            </a:r>
            <a:r>
              <a:rPr lang="fr-FR" sz="1200" kern="1200" err="1" smtClean="0">
                <a:solidFill>
                  <a:schemeClr val="tx1"/>
                </a:solidFill>
                <a:latin typeface="+mn-lt"/>
                <a:ea typeface="+mn-ea"/>
                <a:cs typeface="+mn-cs"/>
              </a:rPr>
              <a:t>providing</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general</a:t>
            </a:r>
            <a:r>
              <a:rPr lang="fr-FR" sz="1200" kern="1200" smtClean="0">
                <a:solidFill>
                  <a:schemeClr val="tx1"/>
                </a:solidFill>
                <a:latin typeface="+mn-lt"/>
                <a:ea typeface="+mn-ea"/>
                <a:cs typeface="+mn-cs"/>
              </a:rPr>
              <a:t> description of the main ‘drivers’ of change and how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ultimately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affected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demand</a:t>
            </a:r>
            <a:r>
              <a:rPr lang="fr-FR" sz="1200" kern="1200" smtClean="0">
                <a:solidFill>
                  <a:schemeClr val="tx1"/>
                </a:solidFill>
                <a:latin typeface="+mn-lt"/>
                <a:ea typeface="+mn-ea"/>
                <a:cs typeface="+mn-cs"/>
              </a:rPr>
              <a:t> for – and </a:t>
            </a:r>
            <a:r>
              <a:rPr lang="fr-FR" sz="1200" kern="1200" err="1" smtClean="0">
                <a:solidFill>
                  <a:schemeClr val="tx1"/>
                </a:solidFill>
                <a:latin typeface="+mn-lt"/>
                <a:ea typeface="+mn-ea"/>
                <a:cs typeface="+mn-cs"/>
              </a:rPr>
              <a:t>thus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had</a:t>
            </a:r>
            <a:r>
              <a:rPr lang="fr-FR" sz="1200" kern="1200" smtClean="0">
                <a:solidFill>
                  <a:schemeClr val="tx1"/>
                </a:solidFill>
                <a:latin typeface="+mn-lt"/>
                <a:ea typeface="+mn-ea"/>
                <a:cs typeface="+mn-cs"/>
              </a:rPr>
              <a:t> impacts on – </a:t>
            </a:r>
            <a:r>
              <a:rPr lang="fr-FR" sz="1200" kern="1200" err="1" smtClean="0">
                <a:solidFill>
                  <a:schemeClr val="tx1"/>
                </a:solidFill>
                <a:latin typeface="+mn-lt"/>
                <a:ea typeface="+mn-ea"/>
                <a:cs typeface="+mn-cs"/>
              </a:rPr>
              <a:t>freshwater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resources</a:t>
            </a:r>
            <a:endParaRPr lang="fr-FR" sz="1200" kern="1200" smtClean="0">
              <a:solidFill>
                <a:schemeClr val="tx1"/>
              </a:solidFill>
              <a:latin typeface="+mn-lt"/>
              <a:ea typeface="+mn-ea"/>
              <a:cs typeface="+mn-cs"/>
            </a:endParaRPr>
          </a:p>
          <a:p>
            <a:r>
              <a:rPr lang="fr-FR" sz="1200" kern="1200" smtClean="0">
                <a:solidFill>
                  <a:schemeClr val="tx1"/>
                </a:solidFill>
                <a:latin typeface="+mn-lt"/>
                <a:ea typeface="+mn-ea"/>
                <a:cs typeface="+mn-cs"/>
              </a:rPr>
              <a:t>This </a:t>
            </a:r>
            <a:r>
              <a:rPr lang="fr-FR" sz="1200" kern="1200" err="1" smtClean="0">
                <a:solidFill>
                  <a:schemeClr val="tx1"/>
                </a:solidFill>
                <a:latin typeface="+mn-lt"/>
                <a:ea typeface="+mn-ea"/>
                <a:cs typeface="+mn-cs"/>
              </a:rPr>
              <a:t>fourth</a:t>
            </a:r>
            <a:r>
              <a:rPr lang="fr-FR" sz="1200" kern="1200" smtClean="0">
                <a:solidFill>
                  <a:schemeClr val="tx1"/>
                </a:solidFill>
                <a:latin typeface="+mn-lt"/>
                <a:ea typeface="+mn-ea"/>
                <a:cs typeface="+mn-cs"/>
              </a:rPr>
              <a:t> report </a:t>
            </a:r>
            <a:r>
              <a:rPr lang="fr-FR" sz="1200" kern="1200" err="1" smtClean="0">
                <a:solidFill>
                  <a:schemeClr val="tx1"/>
                </a:solidFill>
                <a:latin typeface="+mn-lt"/>
                <a:ea typeface="+mn-ea"/>
                <a:cs typeface="+mn-cs"/>
              </a:rPr>
              <a:t>builds</a:t>
            </a:r>
            <a:r>
              <a:rPr lang="fr-FR" sz="1200" kern="1200" smtClean="0">
                <a:solidFill>
                  <a:schemeClr val="tx1"/>
                </a:solidFill>
                <a:latin typeface="+mn-lt"/>
                <a:ea typeface="+mn-ea"/>
                <a:cs typeface="+mn-cs"/>
              </a:rPr>
              <a:t> on </a:t>
            </a:r>
            <a:r>
              <a:rPr lang="fr-FR" sz="1200" kern="1200" err="1" smtClean="0">
                <a:solidFill>
                  <a:schemeClr val="tx1"/>
                </a:solidFill>
                <a:latin typeface="+mn-lt"/>
                <a:ea typeface="+mn-ea"/>
                <a:cs typeface="+mn-cs"/>
              </a:rPr>
              <a:t>different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elements</a:t>
            </a:r>
            <a:r>
              <a:rPr lang="fr-FR" sz="1200" kern="1200" smtClean="0">
                <a:solidFill>
                  <a:schemeClr val="tx1"/>
                </a:solidFill>
                <a:latin typeface="+mn-lt"/>
                <a:ea typeface="+mn-ea"/>
                <a:cs typeface="+mn-cs"/>
              </a:rPr>
              <a:t> of the first </a:t>
            </a:r>
            <a:r>
              <a:rPr lang="fr-FR" sz="1200" kern="1200" err="1" smtClean="0">
                <a:solidFill>
                  <a:schemeClr val="tx1"/>
                </a:solidFill>
                <a:latin typeface="+mn-lt"/>
                <a:ea typeface="+mn-ea"/>
                <a:cs typeface="+mn-cs"/>
              </a:rPr>
              <a:t>three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editions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incorporates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some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entirely</a:t>
            </a:r>
            <a:r>
              <a:rPr lang="fr-FR" sz="1200" kern="1200" smtClean="0">
                <a:solidFill>
                  <a:schemeClr val="tx1"/>
                </a:solidFill>
                <a:latin typeface="+mn-lt"/>
                <a:ea typeface="+mn-ea"/>
                <a:cs typeface="+mn-cs"/>
              </a:rPr>
              <a:t> new aspects as </a:t>
            </a:r>
            <a:r>
              <a:rPr lang="fr-FR" sz="1200" kern="1200" err="1" smtClean="0">
                <a:solidFill>
                  <a:schemeClr val="tx1"/>
                </a:solidFill>
                <a:latin typeface="+mn-lt"/>
                <a:ea typeface="+mn-ea"/>
                <a:cs typeface="+mn-cs"/>
              </a:rPr>
              <a:t>well</a:t>
            </a:r>
            <a:r>
              <a:rPr lang="fr-FR" sz="1200" kern="1200" smtClean="0">
                <a:solidFill>
                  <a:schemeClr val="tx1"/>
                </a:solidFill>
                <a:latin typeface="+mn-lt"/>
                <a:ea typeface="+mn-ea"/>
                <a:cs typeface="+mn-cs"/>
              </a:rPr>
              <a:t>.</a:t>
            </a:r>
          </a:p>
          <a:p>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First, </a:t>
            </a:r>
            <a:r>
              <a:rPr lang="fr-FR" sz="1200" kern="1200" err="1" smtClean="0">
                <a:solidFill>
                  <a:schemeClr val="tx1"/>
                </a:solidFill>
                <a:latin typeface="+mn-lt"/>
                <a:ea typeface="+mn-ea"/>
                <a:cs typeface="+mn-cs"/>
              </a:rPr>
              <a:t>it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reintroduces</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twelve</a:t>
            </a:r>
            <a:r>
              <a:rPr lang="fr-FR" sz="1200" kern="1200" smtClean="0">
                <a:solidFill>
                  <a:schemeClr val="tx1"/>
                </a:solidFill>
                <a:latin typeface="+mn-lt"/>
                <a:ea typeface="+mn-ea"/>
                <a:cs typeface="+mn-cs"/>
              </a:rPr>
              <a:t> challenge area reports </a:t>
            </a:r>
            <a:r>
              <a:rPr lang="fr-FR" sz="1200" kern="1200" err="1" smtClean="0">
                <a:solidFill>
                  <a:schemeClr val="tx1"/>
                </a:solidFill>
                <a:latin typeface="+mn-lt"/>
                <a:ea typeface="+mn-ea"/>
                <a:cs typeface="+mn-cs"/>
              </a:rPr>
              <a:t>that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provided</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foundation</a:t>
            </a:r>
            <a:r>
              <a:rPr lang="fr-FR" sz="1200" kern="1200" smtClean="0">
                <a:solidFill>
                  <a:schemeClr val="tx1"/>
                </a:solidFill>
                <a:latin typeface="+mn-lt"/>
                <a:ea typeface="+mn-ea"/>
                <a:cs typeface="+mn-cs"/>
              </a:rPr>
              <a:t> for the first </a:t>
            </a:r>
            <a:r>
              <a:rPr lang="fr-FR" sz="1200" kern="1200" err="1" smtClean="0">
                <a:solidFill>
                  <a:schemeClr val="tx1"/>
                </a:solidFill>
                <a:latin typeface="+mn-lt"/>
                <a:ea typeface="+mn-ea"/>
                <a:cs typeface="+mn-cs"/>
              </a:rPr>
              <a:t>two</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editions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were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again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prepared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under</a:t>
            </a:r>
            <a:r>
              <a:rPr lang="fr-FR" sz="1200" kern="1200" smtClean="0">
                <a:solidFill>
                  <a:schemeClr val="tx1"/>
                </a:solidFill>
                <a:latin typeface="+mn-lt"/>
                <a:ea typeface="+mn-ea"/>
                <a:cs typeface="+mn-cs"/>
              </a:rPr>
              <a:t> the coordination of </a:t>
            </a:r>
            <a:r>
              <a:rPr lang="fr-FR" sz="1200" kern="1200" err="1" smtClean="0">
                <a:solidFill>
                  <a:schemeClr val="tx1"/>
                </a:solidFill>
                <a:latin typeface="+mn-lt"/>
                <a:ea typeface="+mn-ea"/>
                <a:cs typeface="+mn-cs"/>
              </a:rPr>
              <a:t>leading</a:t>
            </a:r>
            <a:r>
              <a:rPr lang="fr-FR" sz="1200" kern="1200" smtClean="0">
                <a:solidFill>
                  <a:schemeClr val="tx1"/>
                </a:solidFill>
                <a:latin typeface="+mn-lt"/>
                <a:ea typeface="+mn-ea"/>
                <a:cs typeface="+mn-cs"/>
              </a:rPr>
              <a:t> UN </a:t>
            </a:r>
            <a:r>
              <a:rPr lang="fr-FR" sz="1200" kern="1200" err="1" smtClean="0">
                <a:solidFill>
                  <a:schemeClr val="tx1"/>
                </a:solidFill>
                <a:latin typeface="+mn-lt"/>
                <a:ea typeface="+mn-ea"/>
                <a:cs typeface="+mn-cs"/>
              </a:rPr>
              <a:t>agencies</a:t>
            </a:r>
            <a:r>
              <a:rPr lang="fr-FR" sz="1200" kern="1200" smtClean="0">
                <a:solidFill>
                  <a:schemeClr val="tx1"/>
                </a:solidFill>
                <a:latin typeface="+mn-lt"/>
                <a:ea typeface="+mn-ea"/>
                <a:cs typeface="+mn-cs"/>
              </a:rPr>
              <a:t>. The challenge area reports  focus on </a:t>
            </a:r>
            <a:r>
              <a:rPr lang="fr-FR" sz="1200" kern="1200" err="1" smtClean="0">
                <a:solidFill>
                  <a:schemeClr val="tx1"/>
                </a:solidFill>
                <a:latin typeface="+mn-lt"/>
                <a:ea typeface="+mn-ea"/>
                <a:cs typeface="+mn-cs"/>
              </a:rPr>
              <a:t>key</a:t>
            </a:r>
            <a:r>
              <a:rPr lang="fr-FR" sz="1200" kern="1200" smtClean="0">
                <a:solidFill>
                  <a:schemeClr val="tx1"/>
                </a:solidFill>
                <a:latin typeface="+mn-lt"/>
                <a:ea typeface="+mn-ea"/>
                <a:cs typeface="+mn-cs"/>
              </a:rPr>
              <a:t> challenges, </a:t>
            </a:r>
            <a:r>
              <a:rPr lang="fr-FR" sz="1200" kern="1200" err="1" smtClean="0">
                <a:solidFill>
                  <a:schemeClr val="tx1"/>
                </a:solidFill>
                <a:latin typeface="+mn-lt"/>
                <a:ea typeface="+mn-ea"/>
                <a:cs typeface="+mn-cs"/>
              </a:rPr>
              <a:t>recent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developments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emerging</a:t>
            </a:r>
            <a:r>
              <a:rPr lang="fr-FR" sz="1200" kern="1200" smtClean="0">
                <a:solidFill>
                  <a:schemeClr val="tx1"/>
                </a:solidFill>
                <a:latin typeface="+mn-lt"/>
                <a:ea typeface="+mn-ea"/>
                <a:cs typeface="+mn-cs"/>
              </a:rPr>
              <a:t> trends, and on the </a:t>
            </a:r>
            <a:r>
              <a:rPr lang="fr-FR" sz="1200" kern="1200" err="1" smtClean="0">
                <a:solidFill>
                  <a:schemeClr val="tx1"/>
                </a:solidFill>
                <a:latin typeface="+mn-lt"/>
                <a:ea typeface="+mn-ea"/>
                <a:cs typeface="+mn-cs"/>
              </a:rPr>
              <a:t>external</a:t>
            </a:r>
            <a:r>
              <a:rPr lang="fr-FR" sz="1200" kern="1200" smtClean="0">
                <a:solidFill>
                  <a:schemeClr val="tx1"/>
                </a:solidFill>
                <a:latin typeface="+mn-lt"/>
                <a:ea typeface="+mn-ea"/>
                <a:cs typeface="+mn-cs"/>
              </a:rPr>
              <a:t> drivers and the pressures </a:t>
            </a:r>
            <a:r>
              <a:rPr lang="fr-FR" sz="1200" kern="1200" err="1" smtClean="0">
                <a:solidFill>
                  <a:schemeClr val="tx1"/>
                </a:solidFill>
                <a:latin typeface="+mn-lt"/>
                <a:ea typeface="+mn-ea"/>
                <a:cs typeface="+mn-cs"/>
              </a:rPr>
              <a:t>they</a:t>
            </a:r>
            <a:r>
              <a:rPr lang="fr-FR" sz="1200" kern="1200" smtClean="0">
                <a:solidFill>
                  <a:schemeClr val="tx1"/>
                </a:solidFill>
                <a:latin typeface="+mn-lt"/>
                <a:ea typeface="+mn-ea"/>
                <a:cs typeface="+mn-cs"/>
              </a:rPr>
              <a:t> place on water </a:t>
            </a:r>
            <a:r>
              <a:rPr lang="fr-FR" sz="1200" kern="1200" err="1" smtClean="0">
                <a:solidFill>
                  <a:schemeClr val="tx1"/>
                </a:solidFill>
                <a:latin typeface="+mn-lt"/>
                <a:ea typeface="+mn-ea"/>
                <a:cs typeface="+mn-cs"/>
              </a:rPr>
              <a:t>systems</a:t>
            </a:r>
            <a:r>
              <a:rPr lang="fr-FR" sz="1200" kern="1200" smtClean="0">
                <a:solidFill>
                  <a:schemeClr val="tx1"/>
                </a:solidFill>
                <a:latin typeface="+mn-lt"/>
                <a:ea typeface="+mn-ea"/>
                <a:cs typeface="+mn-cs"/>
              </a:rPr>
              <a:t> and how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can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lead</a:t>
            </a:r>
            <a:r>
              <a:rPr lang="fr-FR" sz="1200" kern="1200" smtClean="0">
                <a:solidFill>
                  <a:schemeClr val="tx1"/>
                </a:solidFill>
                <a:latin typeface="+mn-lt"/>
                <a:ea typeface="+mn-ea"/>
                <a:cs typeface="+mn-cs"/>
              </a:rPr>
              <a:t> to a </a:t>
            </a:r>
            <a:r>
              <a:rPr lang="fr-FR" sz="1200" kern="1200" err="1" smtClean="0">
                <a:solidFill>
                  <a:schemeClr val="tx1"/>
                </a:solidFill>
                <a:latin typeface="+mn-lt"/>
                <a:ea typeface="+mn-ea"/>
                <a:cs typeface="+mn-cs"/>
              </a:rPr>
              <a:t>better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understanding</a:t>
            </a:r>
            <a:r>
              <a:rPr lang="fr-FR" sz="1200" kern="1200" smtClean="0">
                <a:solidFill>
                  <a:schemeClr val="tx1"/>
                </a:solidFill>
                <a:latin typeface="+mn-lt"/>
                <a:ea typeface="+mn-ea"/>
                <a:cs typeface="+mn-cs"/>
              </a:rPr>
              <a:t> of </a:t>
            </a:r>
            <a:r>
              <a:rPr lang="fr-FR" sz="1200" kern="1200" err="1" smtClean="0">
                <a:solidFill>
                  <a:schemeClr val="tx1"/>
                </a:solidFill>
                <a:latin typeface="+mn-lt"/>
                <a:ea typeface="+mn-ea"/>
                <a:cs typeface="+mn-cs"/>
              </a:rPr>
              <a:t>uncertainty</a:t>
            </a:r>
            <a:r>
              <a:rPr lang="fr-FR" sz="1200" kern="1200" smtClean="0">
                <a:solidFill>
                  <a:schemeClr val="tx1"/>
                </a:solidFill>
                <a:latin typeface="+mn-lt"/>
                <a:ea typeface="+mn-ea"/>
                <a:cs typeface="+mn-cs"/>
              </a:rPr>
              <a:t>, management of </a:t>
            </a:r>
            <a:r>
              <a:rPr lang="fr-FR" sz="1200" kern="1200" err="1" smtClean="0">
                <a:solidFill>
                  <a:schemeClr val="tx1"/>
                </a:solidFill>
                <a:latin typeface="+mn-lt"/>
                <a:ea typeface="+mn-ea"/>
                <a:cs typeface="+mn-cs"/>
              </a:rPr>
              <a:t>risk</a:t>
            </a:r>
            <a:r>
              <a:rPr lang="fr-FR" sz="1200" kern="1200" smtClean="0">
                <a:solidFill>
                  <a:schemeClr val="tx1"/>
                </a:solidFill>
                <a:latin typeface="+mn-lt"/>
                <a:ea typeface="+mn-ea"/>
                <a:cs typeface="+mn-cs"/>
              </a:rPr>
              <a:t> and identification of </a:t>
            </a:r>
            <a:r>
              <a:rPr lang="fr-FR" sz="1200" kern="1200" err="1" smtClean="0">
                <a:solidFill>
                  <a:schemeClr val="tx1"/>
                </a:solidFill>
                <a:latin typeface="+mn-lt"/>
                <a:ea typeface="+mn-ea"/>
                <a:cs typeface="+mn-cs"/>
              </a:rPr>
              <a:t>opportunities</a:t>
            </a:r>
            <a:r>
              <a:rPr lang="fr-FR" sz="1200" kern="1200" smtClean="0">
                <a:solidFill>
                  <a:schemeClr val="tx1"/>
                </a:solidFill>
                <a:latin typeface="+mn-lt"/>
                <a:ea typeface="+mn-ea"/>
                <a:cs typeface="+mn-cs"/>
              </a:rPr>
              <a:t>. Water management and </a:t>
            </a:r>
            <a:r>
              <a:rPr lang="fr-FR" sz="1200" kern="1200" err="1" smtClean="0">
                <a:solidFill>
                  <a:schemeClr val="tx1"/>
                </a:solidFill>
                <a:latin typeface="+mn-lt"/>
                <a:ea typeface="+mn-ea"/>
                <a:cs typeface="+mn-cs"/>
              </a:rPr>
              <a:t>policy</a:t>
            </a:r>
            <a:r>
              <a:rPr lang="fr-FR" sz="1200" kern="1200" smtClean="0">
                <a:solidFill>
                  <a:schemeClr val="tx1"/>
                </a:solidFill>
                <a:latin typeface="+mn-lt"/>
                <a:ea typeface="+mn-ea"/>
                <a:cs typeface="+mn-cs"/>
              </a:rPr>
              <a:t> are </a:t>
            </a:r>
            <a:r>
              <a:rPr lang="fr-FR" sz="1200" kern="1200" err="1" smtClean="0">
                <a:solidFill>
                  <a:schemeClr val="tx1"/>
                </a:solidFill>
                <a:latin typeface="+mn-lt"/>
                <a:ea typeface="+mn-ea"/>
                <a:cs typeface="+mn-cs"/>
              </a:rPr>
              <a:t>illustrated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through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specific</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examples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ranging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from</a:t>
            </a:r>
            <a:r>
              <a:rPr lang="fr-FR" sz="1200" kern="1200" smtClean="0">
                <a:solidFill>
                  <a:schemeClr val="tx1"/>
                </a:solidFill>
                <a:latin typeface="+mn-lt"/>
                <a:ea typeface="+mn-ea"/>
                <a:cs typeface="+mn-cs"/>
              </a:rPr>
              <a:t> adaptive design </a:t>
            </a:r>
            <a:r>
              <a:rPr lang="fr-FR" sz="1200" kern="1200" err="1" smtClean="0">
                <a:solidFill>
                  <a:schemeClr val="tx1"/>
                </a:solidFill>
                <a:latin typeface="+mn-lt"/>
                <a:ea typeface="+mn-ea"/>
                <a:cs typeface="+mn-cs"/>
              </a:rPr>
              <a:t>criteria</a:t>
            </a:r>
            <a:r>
              <a:rPr lang="fr-FR" sz="1200" kern="1200" smtClean="0">
                <a:solidFill>
                  <a:schemeClr val="tx1"/>
                </a:solidFill>
                <a:latin typeface="+mn-lt"/>
                <a:ea typeface="+mn-ea"/>
                <a:cs typeface="+mn-cs"/>
              </a:rPr>
              <a:t> for infrastructure or </a:t>
            </a:r>
            <a:r>
              <a:rPr lang="fr-FR" sz="1200" kern="1200" err="1" smtClean="0">
                <a:solidFill>
                  <a:schemeClr val="tx1"/>
                </a:solidFill>
                <a:latin typeface="+mn-lt"/>
                <a:ea typeface="+mn-ea"/>
                <a:cs typeface="+mn-cs"/>
              </a:rPr>
              <a:t>demand</a:t>
            </a:r>
            <a:r>
              <a:rPr lang="fr-FR" sz="1200" kern="1200" smtClean="0">
                <a:solidFill>
                  <a:schemeClr val="tx1"/>
                </a:solidFill>
                <a:latin typeface="+mn-lt"/>
                <a:ea typeface="+mn-ea"/>
                <a:cs typeface="+mn-cs"/>
              </a:rPr>
              <a:t> management to </a:t>
            </a:r>
            <a:r>
              <a:rPr lang="fr-FR" sz="1200" kern="1200" err="1" smtClean="0">
                <a:solidFill>
                  <a:schemeClr val="tx1"/>
                </a:solidFill>
                <a:latin typeface="+mn-lt"/>
                <a:ea typeface="+mn-ea"/>
                <a:cs typeface="+mn-cs"/>
              </a:rPr>
              <a:t>institutional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capacity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development</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policies</a:t>
            </a:r>
            <a:r>
              <a:rPr lang="fr-FR" sz="1200" kern="1200" smtClean="0">
                <a:solidFill>
                  <a:schemeClr val="tx1"/>
                </a:solidFill>
                <a:latin typeface="+mn-lt"/>
                <a:ea typeface="+mn-ea"/>
                <a:cs typeface="+mn-cs"/>
              </a:rPr>
              <a:t> for </a:t>
            </a:r>
            <a:r>
              <a:rPr lang="fr-FR" sz="1200" kern="1200" err="1" smtClean="0">
                <a:solidFill>
                  <a:schemeClr val="tx1"/>
                </a:solidFill>
                <a:latin typeface="+mn-lt"/>
                <a:ea typeface="+mn-ea"/>
                <a:cs typeface="+mn-cs"/>
              </a:rPr>
              <a:t>different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developmental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sectors</a:t>
            </a:r>
            <a:r>
              <a:rPr lang="fr-FR" sz="1200" kern="1200" smtClean="0">
                <a:solidFill>
                  <a:schemeClr val="tx1"/>
                </a:solidFill>
                <a:latin typeface="+mn-lt"/>
                <a:ea typeface="+mn-ea"/>
                <a:cs typeface="+mn-cs"/>
              </a:rPr>
              <a:t>.</a:t>
            </a:r>
            <a:r>
              <a:rPr lang="fr-CA" sz="1200" kern="1200" smtClean="0">
                <a:solidFill>
                  <a:schemeClr val="tx1"/>
                </a:solidFill>
                <a:latin typeface="+mn-lt"/>
                <a:ea typeface="+mn-ea"/>
                <a:cs typeface="+mn-cs"/>
              </a:rPr>
              <a:t> </a:t>
            </a:r>
            <a:r>
              <a:rPr lang="fr-FR" sz="1200" kern="1200" smtClean="0">
                <a:solidFill>
                  <a:schemeClr val="tx1"/>
                </a:solidFill>
                <a:latin typeface="+mn-lt"/>
                <a:ea typeface="+mn-ea"/>
                <a:cs typeface="+mn-cs"/>
              </a:rPr>
              <a:t>Four new reports have been </a:t>
            </a:r>
            <a:r>
              <a:rPr lang="fr-FR" sz="1200" kern="1200" err="1" smtClean="0">
                <a:solidFill>
                  <a:schemeClr val="tx1"/>
                </a:solidFill>
                <a:latin typeface="+mn-lt"/>
                <a:ea typeface="+mn-ea"/>
                <a:cs typeface="+mn-cs"/>
              </a:rPr>
              <a:t>introduced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covering</a:t>
            </a:r>
            <a:r>
              <a:rPr lang="fr-FR" sz="1200" kern="1200" smtClean="0">
                <a:solidFill>
                  <a:schemeClr val="tx1"/>
                </a:solidFill>
                <a:latin typeface="+mn-lt"/>
                <a:ea typeface="+mn-ea"/>
                <a:cs typeface="+mn-cs"/>
              </a:rPr>
              <a:t> issues </a:t>
            </a:r>
            <a:r>
              <a:rPr lang="fr-FR" sz="1200" kern="1200" err="1" smtClean="0">
                <a:solidFill>
                  <a:schemeClr val="tx1"/>
                </a:solidFill>
                <a:latin typeface="+mn-lt"/>
                <a:ea typeface="+mn-ea"/>
                <a:cs typeface="+mn-cs"/>
              </a:rPr>
              <a:t>that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had</a:t>
            </a:r>
            <a:r>
              <a:rPr lang="fr-FR" sz="1200" kern="1200" smtClean="0">
                <a:solidFill>
                  <a:schemeClr val="tx1"/>
                </a:solidFill>
                <a:latin typeface="+mn-lt"/>
                <a:ea typeface="+mn-ea"/>
                <a:cs typeface="+mn-cs"/>
              </a:rPr>
              <a:t> not been </a:t>
            </a:r>
            <a:r>
              <a:rPr lang="fr-FR" sz="1200" kern="1200" err="1" smtClean="0">
                <a:solidFill>
                  <a:schemeClr val="tx1"/>
                </a:solidFill>
                <a:latin typeface="+mn-lt"/>
                <a:ea typeface="+mn-ea"/>
                <a:cs typeface="+mn-cs"/>
              </a:rPr>
              <a:t>specifically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covered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under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previous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WWDRs</a:t>
            </a:r>
            <a:r>
              <a:rPr lang="fr-FR" sz="1200" kern="1200" smtClean="0">
                <a:solidFill>
                  <a:schemeClr val="tx1"/>
                </a:solidFill>
                <a:latin typeface="+mn-lt"/>
                <a:ea typeface="+mn-ea"/>
                <a:cs typeface="+mn-cs"/>
              </a:rPr>
              <a:t>: Water </a:t>
            </a:r>
            <a:r>
              <a:rPr lang="fr-FR" sz="1200" kern="1200" err="1" smtClean="0">
                <a:solidFill>
                  <a:schemeClr val="tx1"/>
                </a:solidFill>
                <a:latin typeface="+mn-lt"/>
                <a:ea typeface="+mn-ea"/>
                <a:cs typeface="+mn-cs"/>
              </a:rPr>
              <a:t>Quality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Groundwater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Gender</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Desertification</a:t>
            </a:r>
            <a:r>
              <a:rPr lang="fr-FR" sz="1200" kern="1200" smtClean="0">
                <a:solidFill>
                  <a:schemeClr val="tx1"/>
                </a:solidFill>
                <a:latin typeface="+mn-lt"/>
                <a:ea typeface="+mn-ea"/>
                <a:cs typeface="+mn-cs"/>
              </a:rPr>
              <a:t>, Land </a:t>
            </a:r>
            <a:r>
              <a:rPr lang="fr-FR" sz="1200" kern="1200" err="1" smtClean="0">
                <a:solidFill>
                  <a:schemeClr val="tx1"/>
                </a:solidFill>
                <a:latin typeface="+mn-lt"/>
                <a:ea typeface="+mn-ea"/>
                <a:cs typeface="+mn-cs"/>
              </a:rPr>
              <a:t>Degradation</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Drought</a:t>
            </a:r>
            <a:r>
              <a:rPr lang="fr-FR" sz="1200" kern="1200" smtClean="0">
                <a:solidFill>
                  <a:schemeClr val="tx1"/>
                </a:solidFill>
                <a:latin typeface="+mn-lt"/>
                <a:ea typeface="+mn-ea"/>
                <a:cs typeface="+mn-cs"/>
              </a:rPr>
              <a:t>.</a:t>
            </a:r>
          </a:p>
          <a:p>
            <a:r>
              <a:rPr lang="fr-FR" sz="1200" kern="1200" smtClean="0">
                <a:solidFill>
                  <a:schemeClr val="tx1"/>
                </a:solidFill>
                <a:latin typeface="+mn-lt"/>
                <a:ea typeface="+mn-ea"/>
                <a:cs typeface="+mn-cs"/>
              </a:rPr>
              <a:t>Second, in recognition </a:t>
            </a:r>
            <a:r>
              <a:rPr lang="fr-FR" sz="1200" kern="1200" err="1" smtClean="0">
                <a:solidFill>
                  <a:schemeClr val="tx1"/>
                </a:solidFill>
                <a:latin typeface="+mn-lt"/>
                <a:ea typeface="+mn-ea"/>
                <a:cs typeface="+mn-cs"/>
              </a:rPr>
              <a:t>that</a:t>
            </a:r>
            <a:r>
              <a:rPr lang="fr-FR" sz="1200" kern="1200" smtClean="0">
                <a:solidFill>
                  <a:schemeClr val="tx1"/>
                </a:solidFill>
                <a:latin typeface="+mn-lt"/>
                <a:ea typeface="+mn-ea"/>
                <a:cs typeface="+mn-cs"/>
              </a:rPr>
              <a:t> the global challenges of water </a:t>
            </a:r>
            <a:r>
              <a:rPr lang="fr-FR" sz="1200" kern="1200" err="1" smtClean="0">
                <a:solidFill>
                  <a:schemeClr val="tx1"/>
                </a:solidFill>
                <a:latin typeface="+mn-lt"/>
                <a:ea typeface="+mn-ea"/>
                <a:cs typeface="+mn-cs"/>
              </a:rPr>
              <a:t>can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vary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considerably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across</a:t>
            </a:r>
            <a:r>
              <a:rPr lang="fr-FR" sz="1200" kern="1200" smtClean="0">
                <a:solidFill>
                  <a:schemeClr val="tx1"/>
                </a:solidFill>
                <a:latin typeface="+mn-lt"/>
                <a:ea typeface="+mn-ea"/>
                <a:cs typeface="+mn-cs"/>
              </a:rPr>
              <a:t> countries and </a:t>
            </a:r>
            <a:r>
              <a:rPr lang="fr-FR" sz="1200" kern="1200" err="1" smtClean="0">
                <a:solidFill>
                  <a:schemeClr val="tx1"/>
                </a:solidFill>
                <a:latin typeface="+mn-lt"/>
                <a:ea typeface="+mn-ea"/>
                <a:cs typeface="+mn-cs"/>
              </a:rPr>
              <a:t>regions</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series</a:t>
            </a:r>
            <a:r>
              <a:rPr lang="fr-FR" sz="1200" kern="1200" smtClean="0">
                <a:solidFill>
                  <a:schemeClr val="tx1"/>
                </a:solidFill>
                <a:latin typeface="+mn-lt"/>
                <a:ea typeface="+mn-ea"/>
                <a:cs typeface="+mn-cs"/>
              </a:rPr>
              <a:t> of five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reports have been </a:t>
            </a:r>
            <a:r>
              <a:rPr lang="fr-FR" sz="1200" kern="1200" err="1" smtClean="0">
                <a:solidFill>
                  <a:schemeClr val="tx1"/>
                </a:solidFill>
                <a:latin typeface="+mn-lt"/>
                <a:ea typeface="+mn-ea"/>
                <a:cs typeface="+mn-cs"/>
              </a:rPr>
              <a:t>included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providing</a:t>
            </a:r>
            <a:r>
              <a:rPr lang="fr-FR" sz="1200" kern="1200" smtClean="0">
                <a:solidFill>
                  <a:schemeClr val="tx1"/>
                </a:solidFill>
                <a:latin typeface="+mn-lt"/>
                <a:ea typeface="+mn-ea"/>
                <a:cs typeface="+mn-cs"/>
              </a:rPr>
              <a:t> for the first time a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focus to the WWDR4.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reports’, </a:t>
            </a:r>
            <a:r>
              <a:rPr lang="fr-FR" sz="1200" kern="1200" err="1" smtClean="0">
                <a:solidFill>
                  <a:schemeClr val="tx1"/>
                </a:solidFill>
                <a:latin typeface="+mn-lt"/>
                <a:ea typeface="+mn-ea"/>
                <a:cs typeface="+mn-cs"/>
              </a:rPr>
              <a:t>which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follow</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same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overall</a:t>
            </a:r>
            <a:r>
              <a:rPr lang="fr-FR" sz="1200" kern="1200" smtClean="0">
                <a:solidFill>
                  <a:schemeClr val="tx1"/>
                </a:solidFill>
                <a:latin typeface="+mn-lt"/>
                <a:ea typeface="+mn-ea"/>
                <a:cs typeface="+mn-cs"/>
              </a:rPr>
              <a:t> structure as the challenge area reports, </a:t>
            </a:r>
            <a:r>
              <a:rPr lang="fr-FR" sz="1200" kern="1200" err="1" smtClean="0">
                <a:solidFill>
                  <a:schemeClr val="tx1"/>
                </a:solidFill>
                <a:latin typeface="+mn-lt"/>
                <a:ea typeface="+mn-ea"/>
                <a:cs typeface="+mn-cs"/>
              </a:rPr>
              <a:t>were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coordinated</a:t>
            </a:r>
            <a:r>
              <a:rPr lang="fr-FR" sz="1200" kern="1200" smtClean="0">
                <a:solidFill>
                  <a:schemeClr val="tx1"/>
                </a:solidFill>
                <a:latin typeface="+mn-lt"/>
                <a:ea typeface="+mn-ea"/>
                <a:cs typeface="+mn-cs"/>
              </a:rPr>
              <a:t> by the UN </a:t>
            </a:r>
            <a:r>
              <a:rPr lang="fr-FR" sz="1200" kern="1200" err="1" smtClean="0">
                <a:solidFill>
                  <a:schemeClr val="tx1"/>
                </a:solidFill>
                <a:latin typeface="+mn-lt"/>
                <a:ea typeface="+mn-ea"/>
                <a:cs typeface="+mn-cs"/>
              </a:rPr>
              <a:t>regional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economic</a:t>
            </a:r>
            <a:r>
              <a:rPr lang="fr-FR" sz="1200" kern="1200" smtClean="0">
                <a:solidFill>
                  <a:schemeClr val="tx1"/>
                </a:solidFill>
                <a:latin typeface="+mn-lt"/>
                <a:ea typeface="+mn-ea"/>
                <a:cs typeface="+mn-cs"/>
              </a:rPr>
              <a:t> commissions.</a:t>
            </a:r>
            <a:r>
              <a:rPr lang="fr-CA" sz="1200" kern="1200" smtClean="0">
                <a:solidFill>
                  <a:schemeClr val="tx1"/>
                </a:solidFill>
                <a:latin typeface="+mn-lt"/>
                <a:ea typeface="+mn-ea"/>
                <a:cs typeface="+mn-cs"/>
              </a:rPr>
              <a:t> </a:t>
            </a:r>
            <a:endParaRPr lang="fr-FR" sz="1200" kern="1200" smtClean="0">
              <a:solidFill>
                <a:schemeClr val="tx1"/>
              </a:solidFill>
              <a:latin typeface="+mn-lt"/>
              <a:ea typeface="+mn-ea"/>
              <a:cs typeface="+mn-cs"/>
            </a:endParaRPr>
          </a:p>
          <a:p>
            <a:r>
              <a:rPr lang="fr-FR" sz="1200" kern="1200" smtClean="0">
                <a:solidFill>
                  <a:schemeClr val="tx1"/>
                </a:solidFill>
                <a:latin typeface="+mn-lt"/>
                <a:ea typeface="+mn-ea"/>
                <a:cs typeface="+mn-cs"/>
              </a:rPr>
              <a:t> </a:t>
            </a:r>
          </a:p>
          <a:p>
            <a:r>
              <a:rPr lang="fr-FR" sz="1200" kern="1200" err="1" smtClean="0">
                <a:solidFill>
                  <a:schemeClr val="tx1"/>
                </a:solidFill>
                <a:latin typeface="+mn-lt"/>
                <a:ea typeface="+mn-ea"/>
                <a:cs typeface="+mn-cs"/>
              </a:rPr>
              <a:t>Third</a:t>
            </a:r>
            <a:r>
              <a:rPr lang="fr-FR" sz="1200" kern="1200" smtClean="0">
                <a:solidFill>
                  <a:schemeClr val="tx1"/>
                </a:solidFill>
                <a:latin typeface="+mn-lt"/>
                <a:ea typeface="+mn-ea"/>
                <a:cs typeface="+mn-cs"/>
              </a:rPr>
              <a:t>, the Report </a:t>
            </a:r>
            <a:r>
              <a:rPr lang="fr-FR" sz="1200" kern="1200" err="1" smtClean="0">
                <a:solidFill>
                  <a:schemeClr val="tx1"/>
                </a:solidFill>
                <a:latin typeface="+mn-lt"/>
                <a:ea typeface="+mn-ea"/>
                <a:cs typeface="+mn-cs"/>
              </a:rPr>
              <a:t>delves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into</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deeper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analysis</a:t>
            </a:r>
            <a:r>
              <a:rPr lang="fr-FR" sz="1200" kern="1200" smtClean="0">
                <a:solidFill>
                  <a:schemeClr val="tx1"/>
                </a:solidFill>
                <a:latin typeface="+mn-lt"/>
                <a:ea typeface="+mn-ea"/>
                <a:cs typeface="+mn-cs"/>
              </a:rPr>
              <a:t> of the drivers </a:t>
            </a:r>
            <a:r>
              <a:rPr lang="fr-FR" sz="1200" kern="1200" err="1" smtClean="0">
                <a:solidFill>
                  <a:schemeClr val="tx1"/>
                </a:solidFill>
                <a:latin typeface="+mn-lt"/>
                <a:ea typeface="+mn-ea"/>
                <a:cs typeface="+mn-cs"/>
              </a:rPr>
              <a:t>described</a:t>
            </a:r>
            <a:r>
              <a:rPr lang="fr-FR" sz="1200" kern="1200" smtClean="0">
                <a:solidFill>
                  <a:schemeClr val="tx1"/>
                </a:solidFill>
                <a:latin typeface="+mn-lt"/>
                <a:ea typeface="+mn-ea"/>
                <a:cs typeface="+mn-cs"/>
              </a:rPr>
              <a:t> in the </a:t>
            </a:r>
            <a:r>
              <a:rPr lang="fr-FR" sz="1200" kern="1200" err="1" smtClean="0">
                <a:solidFill>
                  <a:schemeClr val="tx1"/>
                </a:solidFill>
                <a:latin typeface="+mn-lt"/>
                <a:ea typeface="+mn-ea"/>
                <a:cs typeface="+mn-cs"/>
              </a:rPr>
              <a:t>third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edition</a:t>
            </a:r>
            <a:r>
              <a:rPr lang="fr-FR" sz="1200" kern="1200" smtClean="0">
                <a:solidFill>
                  <a:schemeClr val="tx1"/>
                </a:solidFill>
                <a:latin typeface="+mn-lt"/>
                <a:ea typeface="+mn-ea"/>
                <a:cs typeface="+mn-cs"/>
              </a:rPr>
              <a:t>, and examines </a:t>
            </a:r>
            <a:r>
              <a:rPr lang="fr-FR" sz="1200" kern="1200" err="1" smtClean="0">
                <a:solidFill>
                  <a:schemeClr val="tx1"/>
                </a:solidFill>
                <a:latin typeface="+mn-lt"/>
                <a:ea typeface="+mn-ea"/>
                <a:cs typeface="+mn-cs"/>
              </a:rPr>
              <a:t>possibilities</a:t>
            </a:r>
            <a:r>
              <a:rPr lang="fr-FR" sz="1200" kern="1200" smtClean="0">
                <a:solidFill>
                  <a:schemeClr val="tx1"/>
                </a:solidFill>
                <a:latin typeface="+mn-lt"/>
                <a:ea typeface="+mn-ea"/>
                <a:cs typeface="+mn-cs"/>
              </a:rPr>
              <a:t> for </a:t>
            </a:r>
            <a:r>
              <a:rPr lang="fr-FR" sz="1200" kern="1200" err="1" smtClean="0">
                <a:solidFill>
                  <a:schemeClr val="tx1"/>
                </a:solidFill>
                <a:latin typeface="+mn-lt"/>
                <a:ea typeface="+mn-ea"/>
                <a:cs typeface="+mn-cs"/>
              </a:rPr>
              <a:t>their</a:t>
            </a:r>
            <a:r>
              <a:rPr lang="fr-FR" sz="1200" kern="1200" smtClean="0">
                <a:solidFill>
                  <a:schemeClr val="tx1"/>
                </a:solidFill>
                <a:latin typeface="+mn-lt"/>
                <a:ea typeface="+mn-ea"/>
                <a:cs typeface="+mn-cs"/>
              </a:rPr>
              <a:t> future </a:t>
            </a:r>
            <a:r>
              <a:rPr lang="fr-FR" sz="1200" kern="1200" err="1" smtClean="0">
                <a:solidFill>
                  <a:schemeClr val="tx1"/>
                </a:solidFill>
                <a:latin typeface="+mn-lt"/>
                <a:ea typeface="+mn-ea"/>
                <a:cs typeface="+mn-cs"/>
              </a:rPr>
              <a:t>evolution</a:t>
            </a:r>
            <a:r>
              <a:rPr lang="fr-FR" sz="1200" kern="1200" smtClean="0">
                <a:solidFill>
                  <a:schemeClr val="tx1"/>
                </a:solidFill>
                <a:latin typeface="+mn-lt"/>
                <a:ea typeface="+mn-ea"/>
                <a:cs typeface="+mn-cs"/>
              </a:rPr>
              <a:t>. This </a:t>
            </a:r>
            <a:r>
              <a:rPr lang="fr-FR" sz="1200" kern="1200" err="1" smtClean="0">
                <a:solidFill>
                  <a:schemeClr val="tx1"/>
                </a:solidFill>
                <a:latin typeface="+mn-lt"/>
                <a:ea typeface="+mn-ea"/>
                <a:cs typeface="+mn-cs"/>
              </a:rPr>
              <a:t>analysis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is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based</a:t>
            </a:r>
            <a:r>
              <a:rPr lang="fr-FR" sz="1200" kern="1200" smtClean="0">
                <a:solidFill>
                  <a:schemeClr val="tx1"/>
                </a:solidFill>
                <a:latin typeface="+mn-lt"/>
                <a:ea typeface="+mn-ea"/>
                <a:cs typeface="+mn-cs"/>
              </a:rPr>
              <a:t> on the </a:t>
            </a:r>
            <a:r>
              <a:rPr lang="fr-FR" sz="1200" kern="1200" err="1" smtClean="0">
                <a:solidFill>
                  <a:schemeClr val="tx1"/>
                </a:solidFill>
                <a:latin typeface="+mn-lt"/>
                <a:ea typeface="+mn-ea"/>
                <a:cs typeface="+mn-cs"/>
              </a:rPr>
              <a:t>results</a:t>
            </a:r>
            <a:r>
              <a:rPr lang="fr-FR" sz="1200" kern="1200" smtClean="0">
                <a:solidFill>
                  <a:schemeClr val="tx1"/>
                </a:solidFill>
                <a:latin typeface="+mn-lt"/>
                <a:ea typeface="+mn-ea"/>
                <a:cs typeface="+mn-cs"/>
              </a:rPr>
              <a:t> of the first phase of </a:t>
            </a:r>
            <a:r>
              <a:rPr lang="fr-FR" sz="1200" kern="1200" err="1" smtClean="0">
                <a:solidFill>
                  <a:schemeClr val="tx1"/>
                </a:solidFill>
                <a:latin typeface="+mn-lt"/>
                <a:ea typeface="+mn-ea"/>
                <a:cs typeface="+mn-cs"/>
              </a:rPr>
              <a:t>our</a:t>
            </a:r>
            <a:r>
              <a:rPr lang="fr-FR" sz="1200" kern="1200" smtClean="0">
                <a:solidFill>
                  <a:schemeClr val="tx1"/>
                </a:solidFill>
                <a:latin typeface="+mn-lt"/>
                <a:ea typeface="+mn-ea"/>
                <a:cs typeface="+mn-cs"/>
              </a:rPr>
              <a:t> World Water Scenarios Project. This </a:t>
            </a:r>
            <a:r>
              <a:rPr lang="fr-FR" sz="1200" kern="1200" err="1" smtClean="0">
                <a:solidFill>
                  <a:schemeClr val="tx1"/>
                </a:solidFill>
                <a:latin typeface="+mn-lt"/>
                <a:ea typeface="+mn-ea"/>
                <a:cs typeface="+mn-cs"/>
              </a:rPr>
              <a:t>is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described</a:t>
            </a:r>
            <a:r>
              <a:rPr lang="fr-FR" sz="1200" kern="1200" smtClean="0">
                <a:solidFill>
                  <a:schemeClr val="tx1"/>
                </a:solidFill>
                <a:latin typeface="+mn-lt"/>
                <a:ea typeface="+mn-ea"/>
                <a:cs typeface="+mn-cs"/>
              </a:rPr>
              <a:t> in WWDR4 and </a:t>
            </a:r>
            <a:r>
              <a:rPr lang="fr-FR" sz="1200" kern="1200" err="1" smtClean="0">
                <a:solidFill>
                  <a:schemeClr val="tx1"/>
                </a:solidFill>
                <a:latin typeface="+mn-lt"/>
                <a:ea typeface="+mn-ea"/>
                <a:cs typeface="+mn-cs"/>
              </a:rPr>
              <a:t>will</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be</a:t>
            </a:r>
            <a:r>
              <a:rPr lang="fr-FR" sz="1200" kern="1200" smtClean="0">
                <a:solidFill>
                  <a:schemeClr val="tx1"/>
                </a:solidFill>
                <a:latin typeface="+mn-lt"/>
                <a:ea typeface="+mn-ea"/>
                <a:cs typeface="+mn-cs"/>
              </a:rPr>
              <a:t> the focus of </a:t>
            </a:r>
            <a:r>
              <a:rPr lang="fr-FR" sz="1200" kern="1200" err="1" smtClean="0">
                <a:solidFill>
                  <a:schemeClr val="tx1"/>
                </a:solidFill>
                <a:latin typeface="+mn-lt"/>
                <a:ea typeface="+mn-ea"/>
                <a:cs typeface="+mn-cs"/>
              </a:rPr>
              <a:t>several</a:t>
            </a:r>
            <a:r>
              <a:rPr lang="fr-FR" sz="1200" kern="1200" smtClean="0">
                <a:solidFill>
                  <a:schemeClr val="tx1"/>
                </a:solidFill>
                <a:latin typeface="+mn-lt"/>
                <a:ea typeface="+mn-ea"/>
                <a:cs typeface="+mn-cs"/>
              </a:rPr>
              <a:t> session and </a:t>
            </a:r>
            <a:r>
              <a:rPr lang="fr-FR" sz="1200" kern="1200" err="1" smtClean="0">
                <a:solidFill>
                  <a:schemeClr val="tx1"/>
                </a:solidFill>
                <a:latin typeface="+mn-lt"/>
                <a:ea typeface="+mn-ea"/>
                <a:cs typeface="+mn-cs"/>
              </a:rPr>
              <a:t>side</a:t>
            </a:r>
            <a:r>
              <a:rPr lang="fr-FR" sz="1200" kern="1200" smtClean="0">
                <a:solidFill>
                  <a:schemeClr val="tx1"/>
                </a:solidFill>
                <a:latin typeface="+mn-lt"/>
                <a:ea typeface="+mn-ea"/>
                <a:cs typeface="+mn-cs"/>
              </a:rPr>
              <a:t>-</a:t>
            </a:r>
            <a:r>
              <a:rPr lang="fr-FR" sz="1200" kern="1200" err="1" smtClean="0">
                <a:solidFill>
                  <a:schemeClr val="tx1"/>
                </a:solidFill>
                <a:latin typeface="+mn-lt"/>
                <a:ea typeface="+mn-ea"/>
                <a:cs typeface="+mn-cs"/>
              </a:rPr>
              <a:t>events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here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this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week</a:t>
            </a:r>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 </a:t>
            </a:r>
          </a:p>
          <a:p>
            <a:r>
              <a:rPr lang="fr-FR" sz="1200" kern="1200" err="1" smtClean="0">
                <a:solidFill>
                  <a:schemeClr val="tx1"/>
                </a:solidFill>
                <a:latin typeface="+mn-lt"/>
                <a:ea typeface="+mn-ea"/>
                <a:cs typeface="+mn-cs"/>
              </a:rPr>
              <a:t>Fourth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this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edition</a:t>
            </a:r>
            <a:r>
              <a:rPr lang="fr-FR" sz="1200" kern="1200" smtClean="0">
                <a:solidFill>
                  <a:schemeClr val="tx1"/>
                </a:solidFill>
                <a:latin typeface="+mn-lt"/>
                <a:ea typeface="+mn-ea"/>
                <a:cs typeface="+mn-cs"/>
              </a:rPr>
              <a:t> of the WWDR </a:t>
            </a:r>
            <a:r>
              <a:rPr lang="fr-FR" sz="1200" kern="1200" err="1" smtClean="0">
                <a:solidFill>
                  <a:schemeClr val="tx1"/>
                </a:solidFill>
                <a:latin typeface="+mn-lt"/>
                <a:ea typeface="+mn-ea"/>
                <a:cs typeface="+mn-cs"/>
              </a:rPr>
              <a:t>incorporates</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theme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Managing</a:t>
            </a:r>
            <a:r>
              <a:rPr lang="fr-FR" sz="1200" kern="1200" smtClean="0">
                <a:solidFill>
                  <a:schemeClr val="tx1"/>
                </a:solidFill>
                <a:latin typeface="+mn-lt"/>
                <a:ea typeface="+mn-ea"/>
                <a:cs typeface="+mn-cs"/>
              </a:rPr>
              <a:t> water </a:t>
            </a:r>
            <a:r>
              <a:rPr lang="fr-FR" sz="1200" kern="1200" err="1" smtClean="0">
                <a:solidFill>
                  <a:schemeClr val="tx1"/>
                </a:solidFill>
                <a:latin typeface="+mn-lt"/>
                <a:ea typeface="+mn-ea"/>
                <a:cs typeface="+mn-cs"/>
              </a:rPr>
              <a:t>under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uncertainty</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risk</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which</a:t>
            </a:r>
            <a:r>
              <a:rPr lang="fr-FR" sz="1200" kern="1200" smtClean="0">
                <a:solidFill>
                  <a:schemeClr val="tx1"/>
                </a:solidFill>
                <a:latin typeface="+mn-lt"/>
                <a:ea typeface="+mn-ea"/>
                <a:cs typeface="+mn-cs"/>
              </a:rPr>
              <a:t> serves as the </a:t>
            </a:r>
            <a:r>
              <a:rPr lang="fr-FR" sz="1200" kern="1200" err="1" smtClean="0">
                <a:solidFill>
                  <a:schemeClr val="tx1"/>
                </a:solidFill>
                <a:latin typeface="+mn-lt"/>
                <a:ea typeface="+mn-ea"/>
                <a:cs typeface="+mn-cs"/>
              </a:rPr>
              <a:t>overarching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topic</a:t>
            </a:r>
            <a:r>
              <a:rPr lang="fr-FR" sz="1200" kern="1200" smtClean="0">
                <a:solidFill>
                  <a:schemeClr val="tx1"/>
                </a:solidFill>
                <a:latin typeface="+mn-lt"/>
                <a:ea typeface="+mn-ea"/>
                <a:cs typeface="+mn-cs"/>
              </a:rPr>
              <a:t> for the report. It examines </a:t>
            </a:r>
            <a:r>
              <a:rPr lang="fr-FR" sz="1200" kern="1200" err="1" smtClean="0">
                <a:solidFill>
                  <a:schemeClr val="tx1"/>
                </a:solidFill>
                <a:latin typeface="+mn-lt"/>
                <a:ea typeface="+mn-ea"/>
                <a:cs typeface="+mn-cs"/>
              </a:rPr>
              <a:t>current</a:t>
            </a:r>
            <a:r>
              <a:rPr lang="fr-FR" sz="1200" kern="1200" smtClean="0">
                <a:solidFill>
                  <a:schemeClr val="tx1"/>
                </a:solidFill>
                <a:latin typeface="+mn-lt"/>
                <a:ea typeface="+mn-ea"/>
                <a:cs typeface="+mn-cs"/>
              </a:rPr>
              <a:t> challenges to water </a:t>
            </a:r>
            <a:r>
              <a:rPr lang="fr-FR" sz="1200" kern="1200" err="1" smtClean="0">
                <a:solidFill>
                  <a:schemeClr val="tx1"/>
                </a:solidFill>
                <a:latin typeface="+mn-lt"/>
                <a:ea typeface="+mn-ea"/>
                <a:cs typeface="+mn-cs"/>
              </a:rPr>
              <a:t>resources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their</a:t>
            </a:r>
            <a:r>
              <a:rPr lang="fr-FR" sz="1200" kern="1200" smtClean="0">
                <a:solidFill>
                  <a:schemeClr val="tx1"/>
                </a:solidFill>
                <a:latin typeface="+mn-lt"/>
                <a:ea typeface="+mn-ea"/>
                <a:cs typeface="+mn-cs"/>
              </a:rPr>
              <a:t> use and management </a:t>
            </a:r>
            <a:r>
              <a:rPr lang="fr-FR" sz="1200" kern="1200" err="1" smtClean="0">
                <a:solidFill>
                  <a:schemeClr val="tx1"/>
                </a:solidFill>
                <a:latin typeface="+mn-lt"/>
                <a:ea typeface="+mn-ea"/>
                <a:cs typeface="+mn-cs"/>
              </a:rPr>
              <a:t>through</a:t>
            </a:r>
            <a:r>
              <a:rPr lang="fr-FR" sz="1200" kern="1200" smtClean="0">
                <a:solidFill>
                  <a:schemeClr val="tx1"/>
                </a:solidFill>
                <a:latin typeface="+mn-lt"/>
                <a:ea typeface="+mn-ea"/>
                <a:cs typeface="+mn-cs"/>
              </a:rPr>
              <a:t> the </a:t>
            </a:r>
            <a:r>
              <a:rPr lang="fr-FR" sz="1200" kern="1200" err="1" smtClean="0">
                <a:solidFill>
                  <a:schemeClr val="tx1"/>
                </a:solidFill>
                <a:latin typeface="+mn-lt"/>
                <a:ea typeface="+mn-ea"/>
                <a:cs typeface="+mn-cs"/>
              </a:rPr>
              <a:t>lens</a:t>
            </a:r>
            <a:r>
              <a:rPr lang="fr-FR" sz="1200" kern="1200" smtClean="0">
                <a:solidFill>
                  <a:schemeClr val="tx1"/>
                </a:solidFill>
                <a:latin typeface="+mn-lt"/>
                <a:ea typeface="+mn-ea"/>
                <a:cs typeface="+mn-cs"/>
              </a:rPr>
              <a:t> of </a:t>
            </a:r>
            <a:r>
              <a:rPr lang="fr-FR" sz="1200" kern="1200" err="1" smtClean="0">
                <a:solidFill>
                  <a:schemeClr val="tx1"/>
                </a:solidFill>
                <a:latin typeface="+mn-lt"/>
                <a:ea typeface="+mn-ea"/>
                <a:cs typeface="+mn-cs"/>
              </a:rPr>
              <a:t>uncertainty</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risk</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thus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further</a:t>
            </a:r>
            <a:r>
              <a:rPr lang="fr-FR" sz="1200" kern="1200" smtClean="0">
                <a:solidFill>
                  <a:schemeClr val="tx1"/>
                </a:solidFill>
                <a:latin typeface="+mn-lt"/>
                <a:ea typeface="+mn-ea"/>
                <a:cs typeface="+mn-cs"/>
              </a:rPr>
              <a:t> building on the </a:t>
            </a:r>
            <a:r>
              <a:rPr lang="fr-FR" sz="1200" kern="1200" err="1" smtClean="0">
                <a:solidFill>
                  <a:schemeClr val="tx1"/>
                </a:solidFill>
                <a:latin typeface="+mn-lt"/>
                <a:ea typeface="+mn-ea"/>
                <a:cs typeface="+mn-cs"/>
              </a:rPr>
              <a:t>holistic</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approach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taken</a:t>
            </a:r>
            <a:r>
              <a:rPr lang="fr-FR" sz="1200" kern="1200" smtClean="0">
                <a:solidFill>
                  <a:schemeClr val="tx1"/>
                </a:solidFill>
                <a:latin typeface="+mn-lt"/>
                <a:ea typeface="+mn-ea"/>
                <a:cs typeface="+mn-cs"/>
              </a:rPr>
              <a:t> in the WWDR3.</a:t>
            </a:r>
          </a:p>
          <a:p>
            <a:r>
              <a:rPr lang="fr-FR" sz="1200" kern="1200" smtClean="0">
                <a:solidFill>
                  <a:schemeClr val="tx1"/>
                </a:solidFill>
                <a:latin typeface="+mn-lt"/>
                <a:ea typeface="+mn-ea"/>
                <a:cs typeface="+mn-cs"/>
              </a:rPr>
              <a:t> </a:t>
            </a:r>
          </a:p>
          <a:p>
            <a:r>
              <a:rPr lang="fr-FR" sz="1200" kern="1200" smtClean="0">
                <a:solidFill>
                  <a:schemeClr val="tx1"/>
                </a:solidFill>
                <a:latin typeface="+mn-lt"/>
                <a:ea typeface="+mn-ea"/>
                <a:cs typeface="+mn-cs"/>
              </a:rPr>
              <a:t>The report </a:t>
            </a:r>
            <a:r>
              <a:rPr lang="fr-FR" sz="1200" kern="1200" err="1" smtClean="0">
                <a:solidFill>
                  <a:schemeClr val="tx1"/>
                </a:solidFill>
                <a:latin typeface="+mn-lt"/>
                <a:ea typeface="+mn-ea"/>
                <a:cs typeface="+mn-cs"/>
              </a:rPr>
              <a:t>gives</a:t>
            </a:r>
            <a:r>
              <a:rPr lang="fr-FR" sz="1200" kern="1200" smtClean="0">
                <a:solidFill>
                  <a:schemeClr val="tx1"/>
                </a:solidFill>
                <a:latin typeface="+mn-lt"/>
                <a:ea typeface="+mn-ea"/>
                <a:cs typeface="+mn-cs"/>
              </a:rPr>
              <a:t> an </a:t>
            </a:r>
            <a:r>
              <a:rPr lang="fr-FR" sz="1200" kern="1200" err="1" smtClean="0">
                <a:solidFill>
                  <a:schemeClr val="tx1"/>
                </a:solidFill>
                <a:latin typeface="+mn-lt"/>
                <a:ea typeface="+mn-ea"/>
                <a:cs typeface="+mn-cs"/>
              </a:rPr>
              <a:t>account</a:t>
            </a:r>
            <a:r>
              <a:rPr lang="fr-FR" sz="1200" kern="1200" smtClean="0">
                <a:solidFill>
                  <a:schemeClr val="tx1"/>
                </a:solidFill>
                <a:latin typeface="+mn-lt"/>
                <a:ea typeface="+mn-ea"/>
                <a:cs typeface="+mn-cs"/>
              </a:rPr>
              <a:t> of the </a:t>
            </a:r>
            <a:r>
              <a:rPr lang="fr-FR" sz="1200" kern="1200" err="1" smtClean="0">
                <a:solidFill>
                  <a:schemeClr val="tx1"/>
                </a:solidFill>
                <a:latin typeface="+mn-lt"/>
                <a:ea typeface="+mn-ea"/>
                <a:cs typeface="+mn-cs"/>
              </a:rPr>
              <a:t>critical</a:t>
            </a:r>
            <a:r>
              <a:rPr lang="fr-FR" sz="1200" kern="1200" smtClean="0">
                <a:solidFill>
                  <a:schemeClr val="tx1"/>
                </a:solidFill>
                <a:latin typeface="+mn-lt"/>
                <a:ea typeface="+mn-ea"/>
                <a:cs typeface="+mn-cs"/>
              </a:rPr>
              <a:t> issues </a:t>
            </a:r>
            <a:r>
              <a:rPr lang="fr-FR" sz="1200" kern="1200" err="1" smtClean="0">
                <a:solidFill>
                  <a:schemeClr val="tx1"/>
                </a:solidFill>
                <a:latin typeface="+mn-lt"/>
                <a:ea typeface="+mn-ea"/>
                <a:cs typeface="+mn-cs"/>
              </a:rPr>
              <a:t>facing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water’s</a:t>
            </a:r>
            <a:r>
              <a:rPr lang="fr-FR" sz="1200" kern="1200" smtClean="0">
                <a:solidFill>
                  <a:schemeClr val="tx1"/>
                </a:solidFill>
                <a:latin typeface="+mn-lt"/>
                <a:ea typeface="+mn-ea"/>
                <a:cs typeface="+mn-cs"/>
              </a:rPr>
              <a:t> challenge areas and </a:t>
            </a:r>
            <a:r>
              <a:rPr lang="fr-FR" sz="1200" kern="1200" err="1" smtClean="0">
                <a:solidFill>
                  <a:schemeClr val="tx1"/>
                </a:solidFill>
                <a:latin typeface="+mn-lt"/>
                <a:ea typeface="+mn-ea"/>
                <a:cs typeface="+mn-cs"/>
              </a:rPr>
              <a:t>different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regions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incorporates</a:t>
            </a:r>
            <a:r>
              <a:rPr lang="fr-FR" sz="1200" kern="1200" smtClean="0">
                <a:solidFill>
                  <a:schemeClr val="tx1"/>
                </a:solidFill>
                <a:latin typeface="+mn-lt"/>
                <a:ea typeface="+mn-ea"/>
                <a:cs typeface="+mn-cs"/>
              </a:rPr>
              <a:t> a </a:t>
            </a:r>
            <a:r>
              <a:rPr lang="fr-FR" sz="1200" kern="1200" err="1" smtClean="0">
                <a:solidFill>
                  <a:schemeClr val="tx1"/>
                </a:solidFill>
                <a:latin typeface="+mn-lt"/>
                <a:ea typeface="+mn-ea"/>
                <a:cs typeface="+mn-cs"/>
              </a:rPr>
              <a:t>deeper</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analysis</a:t>
            </a:r>
            <a:r>
              <a:rPr lang="fr-FR" sz="1200" kern="1200" smtClean="0">
                <a:solidFill>
                  <a:schemeClr val="tx1"/>
                </a:solidFill>
                <a:latin typeface="+mn-lt"/>
                <a:ea typeface="+mn-ea"/>
                <a:cs typeface="+mn-cs"/>
              </a:rPr>
              <a:t> of the </a:t>
            </a:r>
            <a:r>
              <a:rPr lang="fr-FR" sz="1200" kern="1200" err="1" smtClean="0">
                <a:solidFill>
                  <a:schemeClr val="tx1"/>
                </a:solidFill>
                <a:latin typeface="+mn-lt"/>
                <a:ea typeface="+mn-ea"/>
                <a:cs typeface="+mn-cs"/>
              </a:rPr>
              <a:t>external</a:t>
            </a:r>
            <a:r>
              <a:rPr lang="fr-FR" sz="1200" kern="1200" smtClean="0">
                <a:solidFill>
                  <a:schemeClr val="tx1"/>
                </a:solidFill>
                <a:latin typeface="+mn-lt"/>
                <a:ea typeface="+mn-ea"/>
                <a:cs typeface="+mn-cs"/>
              </a:rPr>
              <a:t> forces (i.e. drivers) </a:t>
            </a:r>
            <a:r>
              <a:rPr lang="fr-FR" sz="1200" kern="1200" err="1" smtClean="0">
                <a:solidFill>
                  <a:schemeClr val="tx1"/>
                </a:solidFill>
                <a:latin typeface="+mn-lt"/>
                <a:ea typeface="+mn-ea"/>
                <a:cs typeface="+mn-cs"/>
              </a:rPr>
              <a:t>linked</a:t>
            </a:r>
            <a:r>
              <a:rPr lang="fr-FR" sz="1200" kern="1200" smtClean="0">
                <a:solidFill>
                  <a:schemeClr val="tx1"/>
                </a:solidFill>
                <a:latin typeface="+mn-lt"/>
                <a:ea typeface="+mn-ea"/>
                <a:cs typeface="+mn-cs"/>
              </a:rPr>
              <a:t> to water. It </a:t>
            </a:r>
            <a:r>
              <a:rPr lang="fr-FR" sz="1200" kern="1200" err="1" smtClean="0">
                <a:solidFill>
                  <a:schemeClr val="tx1"/>
                </a:solidFill>
                <a:latin typeface="+mn-lt"/>
                <a:ea typeface="+mn-ea"/>
                <a:cs typeface="+mn-cs"/>
              </a:rPr>
              <a:t>seeks</a:t>
            </a:r>
            <a:r>
              <a:rPr lang="fr-FR" sz="1200" kern="1200" smtClean="0">
                <a:solidFill>
                  <a:schemeClr val="tx1"/>
                </a:solidFill>
                <a:latin typeface="+mn-lt"/>
                <a:ea typeface="+mn-ea"/>
                <a:cs typeface="+mn-cs"/>
              </a:rPr>
              <a:t> to </a:t>
            </a:r>
            <a:r>
              <a:rPr lang="fr-FR" sz="1200" kern="1200" err="1" smtClean="0">
                <a:solidFill>
                  <a:schemeClr val="tx1"/>
                </a:solidFill>
                <a:latin typeface="+mn-lt"/>
                <a:ea typeface="+mn-ea"/>
                <a:cs typeface="+mn-cs"/>
              </a:rPr>
              <a:t>inform</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readers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raise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awareness</a:t>
            </a:r>
            <a:r>
              <a:rPr lang="fr-FR" sz="1200" kern="1200" smtClean="0">
                <a:solidFill>
                  <a:schemeClr val="tx1"/>
                </a:solidFill>
                <a:latin typeface="+mn-lt"/>
                <a:ea typeface="+mn-ea"/>
                <a:cs typeface="+mn-cs"/>
              </a:rPr>
              <a:t> of the new </a:t>
            </a:r>
            <a:r>
              <a:rPr lang="fr-FR" sz="1200" kern="1200" err="1" smtClean="0">
                <a:solidFill>
                  <a:schemeClr val="tx1"/>
                </a:solidFill>
                <a:latin typeface="+mn-lt"/>
                <a:ea typeface="+mn-ea"/>
                <a:cs typeface="+mn-cs"/>
              </a:rPr>
              <a:t>threats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arising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from</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accelerated</a:t>
            </a:r>
            <a:r>
              <a:rPr lang="fr-FR" sz="1200" kern="1200" smtClean="0">
                <a:solidFill>
                  <a:schemeClr val="tx1"/>
                </a:solidFill>
                <a:latin typeface="+mn-lt"/>
                <a:ea typeface="+mn-ea"/>
                <a:cs typeface="+mn-cs"/>
              </a:rPr>
              <a:t> change and of the </a:t>
            </a:r>
            <a:r>
              <a:rPr lang="fr-FR" sz="1200" kern="1200" err="1" smtClean="0">
                <a:solidFill>
                  <a:schemeClr val="tx1"/>
                </a:solidFill>
                <a:latin typeface="+mn-lt"/>
                <a:ea typeface="+mn-ea"/>
                <a:cs typeface="+mn-cs"/>
              </a:rPr>
              <a:t>interconnected</a:t>
            </a:r>
            <a:r>
              <a:rPr lang="fr-FR" sz="1200" kern="1200" smtClean="0">
                <a:solidFill>
                  <a:schemeClr val="tx1"/>
                </a:solidFill>
                <a:latin typeface="+mn-lt"/>
                <a:ea typeface="+mn-ea"/>
                <a:cs typeface="+mn-cs"/>
              </a:rPr>
              <a:t> forces </a:t>
            </a:r>
            <a:r>
              <a:rPr lang="fr-FR" sz="1200" kern="1200" err="1" smtClean="0">
                <a:solidFill>
                  <a:schemeClr val="tx1"/>
                </a:solidFill>
                <a:latin typeface="+mn-lt"/>
                <a:ea typeface="+mn-ea"/>
                <a:cs typeface="+mn-cs"/>
              </a:rPr>
              <a:t>that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create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uncertainty</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risk</a:t>
            </a:r>
            <a:r>
              <a:rPr lang="fr-FR" sz="1200" kern="1200" smtClean="0">
                <a:solidFill>
                  <a:schemeClr val="tx1"/>
                </a:solidFill>
                <a:latin typeface="+mn-lt"/>
                <a:ea typeface="+mn-ea"/>
                <a:cs typeface="+mn-cs"/>
              </a:rPr>
              <a:t> – </a:t>
            </a:r>
            <a:r>
              <a:rPr lang="fr-FR" sz="1200" kern="1200" err="1" smtClean="0">
                <a:solidFill>
                  <a:schemeClr val="tx1"/>
                </a:solidFill>
                <a:latin typeface="+mn-lt"/>
                <a:ea typeface="+mn-ea"/>
                <a:cs typeface="+mn-cs"/>
              </a:rPr>
              <a:t>ultimately</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emphasizing</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that</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these</a:t>
            </a:r>
            <a:r>
              <a:rPr lang="fr-FR" sz="1200" kern="1200" smtClean="0">
                <a:solidFill>
                  <a:schemeClr val="tx1"/>
                </a:solidFill>
                <a:latin typeface="+mn-lt"/>
                <a:ea typeface="+mn-ea"/>
                <a:cs typeface="+mn-cs"/>
              </a:rPr>
              <a:t> forces </a:t>
            </a:r>
            <a:r>
              <a:rPr lang="fr-FR" sz="1200" kern="1200" err="1" smtClean="0">
                <a:solidFill>
                  <a:schemeClr val="tx1"/>
                </a:solidFill>
                <a:latin typeface="+mn-lt"/>
                <a:ea typeface="+mn-ea"/>
                <a:cs typeface="+mn-cs"/>
              </a:rPr>
              <a:t>can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be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managed</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effectively</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can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even</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generate</a:t>
            </a:r>
            <a:r>
              <a:rPr lang="fr-FR" sz="1200" kern="1200" smtClean="0">
                <a:solidFill>
                  <a:schemeClr val="tx1"/>
                </a:solidFill>
                <a:latin typeface="+mn-lt"/>
                <a:ea typeface="+mn-ea"/>
                <a:cs typeface="+mn-cs"/>
              </a:rPr>
              <a:t> vital </a:t>
            </a:r>
            <a:r>
              <a:rPr lang="fr-FR" sz="1200" kern="1200" err="1" smtClean="0">
                <a:solidFill>
                  <a:schemeClr val="tx1"/>
                </a:solidFill>
                <a:latin typeface="+mn-lt"/>
                <a:ea typeface="+mn-ea"/>
                <a:cs typeface="+mn-cs"/>
              </a:rPr>
              <a:t>opportunities</a:t>
            </a:r>
            <a:r>
              <a:rPr lang="fr-FR" sz="1200" kern="1200" smtClean="0">
                <a:solidFill>
                  <a:schemeClr val="tx1"/>
                </a:solidFill>
                <a:latin typeface="+mn-lt"/>
                <a:ea typeface="+mn-ea"/>
                <a:cs typeface="+mn-cs"/>
              </a:rPr>
              <a:t> and </a:t>
            </a:r>
            <a:r>
              <a:rPr lang="fr-FR" sz="1200" kern="1200" err="1" smtClean="0">
                <a:solidFill>
                  <a:schemeClr val="tx1"/>
                </a:solidFill>
                <a:latin typeface="+mn-lt"/>
                <a:ea typeface="+mn-ea"/>
                <a:cs typeface="+mn-cs"/>
              </a:rPr>
              <a:t>benefits</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through</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innovative</a:t>
            </a:r>
            <a:r>
              <a:rPr lang="fr-FR" sz="1200" kern="1200" smtClean="0">
                <a:solidFill>
                  <a:schemeClr val="tx1"/>
                </a:solidFill>
                <a:latin typeface="+mn-lt"/>
                <a:ea typeface="+mn-ea"/>
                <a:cs typeface="+mn-cs"/>
              </a:rPr>
              <a:t> </a:t>
            </a:r>
            <a:r>
              <a:rPr lang="fr-FR" sz="1200" kern="1200" err="1" smtClean="0">
                <a:solidFill>
                  <a:schemeClr val="tx1"/>
                </a:solidFill>
                <a:latin typeface="+mn-lt"/>
                <a:ea typeface="+mn-ea"/>
                <a:cs typeface="+mn-cs"/>
              </a:rPr>
              <a:t>approaches</a:t>
            </a:r>
            <a:r>
              <a:rPr lang="fr-FR" sz="1200" kern="1200" smtClean="0">
                <a:solidFill>
                  <a:schemeClr val="tx1"/>
                </a:solidFill>
                <a:latin typeface="+mn-lt"/>
                <a:ea typeface="+mn-ea"/>
                <a:cs typeface="+mn-cs"/>
              </a:rPr>
              <a:t> to allocation, use and management of water</a:t>
            </a:r>
          </a:p>
          <a:p>
            <a:r>
              <a:rPr lang="fr-CA" sz="1200" kern="1200" smtClean="0">
                <a:solidFill>
                  <a:schemeClr val="tx1"/>
                </a:solidFill>
                <a:latin typeface="+mn-lt"/>
                <a:ea typeface="+mn-ea"/>
                <a:cs typeface="+mn-cs"/>
              </a:rPr>
              <a:t> </a:t>
            </a:r>
            <a:endParaRPr lang="fr-FR"/>
          </a:p>
        </p:txBody>
      </p:sp>
      <p:sp>
        <p:nvSpPr>
          <p:cNvPr id="4" name="Espace réservé du numéro de diapositive 3"/>
          <p:cNvSpPr>
            <a:spLocks noGrp="1"/>
          </p:cNvSpPr>
          <p:nvPr>
            <p:ph type="sldNum" sz="quarter" idx="10"/>
          </p:nvPr>
        </p:nvSpPr>
        <p:spPr/>
        <p:txBody>
          <a:bodyPr/>
          <a:lstStyle/>
          <a:p>
            <a:fld id="{7FFAC4E2-469C-487A-B330-09505463898B}"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9CF627-5FA5-7043-B919-0F88CAC7ACF6}" type="slidenum">
              <a:rPr lang="en-CA"/>
              <a:pPr/>
              <a:t>7</a:t>
            </a:fld>
            <a:endParaRPr lang="en-CA"/>
          </a:p>
        </p:txBody>
      </p:sp>
      <p:sp>
        <p:nvSpPr>
          <p:cNvPr id="430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F341C-F970-9740-B686-07E9321B56E2}" type="slidenum">
              <a:rPr lang="en-CA"/>
              <a:pPr/>
              <a:t>11</a:t>
            </a:fld>
            <a:endParaRPr lang="en-CA"/>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10387B-A0D5-D548-B794-E67FE50D7BBD}" type="slidenum">
              <a:rPr lang="en-CA"/>
              <a:pPr/>
              <a:t>12</a:t>
            </a:fld>
            <a:endParaRPr lang="en-CA"/>
          </a:p>
        </p:txBody>
      </p:sp>
      <p:sp>
        <p:nvSpPr>
          <p:cNvPr id="348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E6F42D-3157-574C-8B34-74936A02A7F8}" type="slidenum">
              <a:rPr lang="en-CA"/>
              <a:pPr/>
              <a:t>13</a:t>
            </a:fld>
            <a:endParaRPr lang="en-CA"/>
          </a:p>
        </p:txBody>
      </p:sp>
      <p:sp>
        <p:nvSpPr>
          <p:cNvPr id="2457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548CF-8407-8443-9AAB-1D4050AF822B}" type="slidenum">
              <a:rPr lang="en-CA"/>
              <a:pPr/>
              <a:t>14</a:t>
            </a:fld>
            <a:endParaRPr lang="en-CA"/>
          </a:p>
        </p:txBody>
      </p:sp>
      <p:sp>
        <p:nvSpPr>
          <p:cNvPr id="2253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20000EF0-B19A-054E-B697-7E2CB2BD2F16}" type="slidenum">
              <a:rPr lang="en-CA"/>
              <a:pPr/>
              <a:t>‹#›</a:t>
            </a:fld>
            <a:endParaRPr lang="en-CA"/>
          </a:p>
        </p:txBody>
      </p:sp>
    </p:spTree>
    <p:extLst>
      <p:ext uri="{BB962C8B-B14F-4D97-AF65-F5344CB8AC3E}">
        <p14:creationId xmlns="" xmlns:p14="http://schemas.microsoft.com/office/powerpoint/2010/main" val="165951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780B0B25-FF98-C64A-B001-9D9D077F09A6}" type="slidenum">
              <a:rPr lang="en-CA"/>
              <a:pPr/>
              <a:t>‹#›</a:t>
            </a:fld>
            <a:endParaRPr lang="en-CA"/>
          </a:p>
        </p:txBody>
      </p:sp>
    </p:spTree>
    <p:extLst>
      <p:ext uri="{BB962C8B-B14F-4D97-AF65-F5344CB8AC3E}">
        <p14:creationId xmlns="" xmlns:p14="http://schemas.microsoft.com/office/powerpoint/2010/main" val="2547310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11A9E625-D5D8-C144-B57E-0150DF8658DB}" type="slidenum">
              <a:rPr lang="en-CA"/>
              <a:pPr/>
              <a:t>‹#›</a:t>
            </a:fld>
            <a:endParaRPr lang="en-CA"/>
          </a:p>
        </p:txBody>
      </p:sp>
    </p:spTree>
    <p:extLst>
      <p:ext uri="{BB962C8B-B14F-4D97-AF65-F5344CB8AC3E}">
        <p14:creationId xmlns="" xmlns:p14="http://schemas.microsoft.com/office/powerpoint/2010/main" val="1778464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9B05FBF0-7B52-D74A-8606-4A1A7ECCF241}" type="slidenum">
              <a:rPr lang="en-CA"/>
              <a:pPr/>
              <a:t>‹#›</a:t>
            </a:fld>
            <a:endParaRPr lang="en-CA"/>
          </a:p>
        </p:txBody>
      </p:sp>
    </p:spTree>
    <p:extLst>
      <p:ext uri="{BB962C8B-B14F-4D97-AF65-F5344CB8AC3E}">
        <p14:creationId xmlns="" xmlns:p14="http://schemas.microsoft.com/office/powerpoint/2010/main" val="30788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0938C6A8-6496-774A-966A-5308524FE928}" type="slidenum">
              <a:rPr lang="en-CA"/>
              <a:pPr/>
              <a:t>‹#›</a:t>
            </a:fld>
            <a:endParaRPr lang="en-CA"/>
          </a:p>
        </p:txBody>
      </p:sp>
    </p:spTree>
    <p:extLst>
      <p:ext uri="{BB962C8B-B14F-4D97-AF65-F5344CB8AC3E}">
        <p14:creationId xmlns="" xmlns:p14="http://schemas.microsoft.com/office/powerpoint/2010/main" val="123231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E0F5A316-CFF2-9549-B8DC-2133C7FDFCF1}" type="slidenum">
              <a:rPr lang="en-CA"/>
              <a:pPr/>
              <a:t>‹#›</a:t>
            </a:fld>
            <a:endParaRPr lang="en-CA"/>
          </a:p>
        </p:txBody>
      </p:sp>
    </p:spTree>
    <p:extLst>
      <p:ext uri="{BB962C8B-B14F-4D97-AF65-F5344CB8AC3E}">
        <p14:creationId xmlns="" xmlns:p14="http://schemas.microsoft.com/office/powerpoint/2010/main" val="414189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6F38E80B-4607-7C41-A90F-2153F82B5EDC}" type="slidenum">
              <a:rPr lang="en-CA"/>
              <a:pPr/>
              <a:t>‹#›</a:t>
            </a:fld>
            <a:endParaRPr lang="en-CA"/>
          </a:p>
        </p:txBody>
      </p:sp>
    </p:spTree>
    <p:extLst>
      <p:ext uri="{BB962C8B-B14F-4D97-AF65-F5344CB8AC3E}">
        <p14:creationId xmlns="" xmlns:p14="http://schemas.microsoft.com/office/powerpoint/2010/main" val="47301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DB4AF4CA-F19C-AB41-951E-AA8ED799C2FB}" type="slidenum">
              <a:rPr lang="en-CA"/>
              <a:pPr/>
              <a:t>‹#›</a:t>
            </a:fld>
            <a:endParaRPr lang="en-CA"/>
          </a:p>
        </p:txBody>
      </p:sp>
    </p:spTree>
    <p:extLst>
      <p:ext uri="{BB962C8B-B14F-4D97-AF65-F5344CB8AC3E}">
        <p14:creationId xmlns="" xmlns:p14="http://schemas.microsoft.com/office/powerpoint/2010/main" val="3598988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D8A1641F-46F0-E843-807F-105ECFDCC188}" type="slidenum">
              <a:rPr lang="en-CA"/>
              <a:pPr/>
              <a:t>‹#›</a:t>
            </a:fld>
            <a:endParaRPr lang="en-CA"/>
          </a:p>
        </p:txBody>
      </p:sp>
    </p:spTree>
    <p:extLst>
      <p:ext uri="{BB962C8B-B14F-4D97-AF65-F5344CB8AC3E}">
        <p14:creationId xmlns="" xmlns:p14="http://schemas.microsoft.com/office/powerpoint/2010/main" val="267670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907C0F44-D743-B14E-83ED-F9A3DAF0E47D}" type="slidenum">
              <a:rPr lang="en-CA"/>
              <a:pPr/>
              <a:t>‹#›</a:t>
            </a:fld>
            <a:endParaRPr lang="en-CA"/>
          </a:p>
        </p:txBody>
      </p:sp>
    </p:spTree>
    <p:extLst>
      <p:ext uri="{BB962C8B-B14F-4D97-AF65-F5344CB8AC3E}">
        <p14:creationId xmlns="" xmlns:p14="http://schemas.microsoft.com/office/powerpoint/2010/main" val="88858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92777E85-2BEC-9440-A004-9C84BE80D1D3}" type="slidenum">
              <a:rPr lang="en-CA"/>
              <a:pPr/>
              <a:t>‹#›</a:t>
            </a:fld>
            <a:endParaRPr lang="en-CA"/>
          </a:p>
        </p:txBody>
      </p:sp>
    </p:spTree>
    <p:extLst>
      <p:ext uri="{BB962C8B-B14F-4D97-AF65-F5344CB8AC3E}">
        <p14:creationId xmlns="" xmlns:p14="http://schemas.microsoft.com/office/powerpoint/2010/main" val="323924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CA"/>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t>Cliquez pour modifier les styles du texte du masque</a:t>
            </a:r>
          </a:p>
          <a:p>
            <a:pPr lvl="1"/>
            <a:r>
              <a:rPr lang="en-CA"/>
              <a:t>Deuxième niveau</a:t>
            </a:r>
          </a:p>
          <a:p>
            <a:pPr lvl="2"/>
            <a:r>
              <a:rPr lang="en-CA"/>
              <a:t>Troisième niveau</a:t>
            </a:r>
          </a:p>
          <a:p>
            <a:pPr lvl="3"/>
            <a:r>
              <a:rPr lang="en-CA"/>
              <a:t>Quatrième niveau</a:t>
            </a:r>
          </a:p>
          <a:p>
            <a:pPr lvl="4"/>
            <a:r>
              <a:rPr lang="en-CA"/>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endParaRPr lang="en-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endParaRPr lang="en-CA"/>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965BD86C-2314-DB4E-BF35-47A1080DD918}" type="slidenum">
              <a:rPr lang="en-CA"/>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20.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203575" y="1484313"/>
            <a:ext cx="2727325" cy="3833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084888" y="1484313"/>
            <a:ext cx="2727325" cy="386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5127" name="Picture 14"/>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9" name="Text Box 9"/>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pic>
        <p:nvPicPr>
          <p:cNvPr id="5130"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23850" y="1484313"/>
            <a:ext cx="2700338" cy="3816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79512" y="5445224"/>
            <a:ext cx="8898665" cy="5847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3200" cap="small" dirty="0">
                <a:effectLst>
                  <a:outerShdw blurRad="50800" dist="38100" dir="2700000" algn="tl" rotWithShape="0">
                    <a:srgbClr val="000000">
                      <a:alpha val="43000"/>
                    </a:srgbClr>
                  </a:outerShdw>
                </a:effectLst>
                <a:latin typeface="+mj-lt"/>
                <a:ea typeface="+mj-ea"/>
                <a:cs typeface="+mj-cs"/>
              </a:rPr>
              <a:t>Managing</a:t>
            </a:r>
            <a:r>
              <a:rPr lang="en-CA" sz="3200" b="1" dirty="0" smtClean="0"/>
              <a:t> </a:t>
            </a:r>
            <a:r>
              <a:rPr lang="en-CA" sz="3200" cap="small" dirty="0">
                <a:effectLst>
                  <a:outerShdw blurRad="50800" dist="38100" dir="2700000" algn="tl" rotWithShape="0">
                    <a:srgbClr val="000000">
                      <a:alpha val="43000"/>
                    </a:srgbClr>
                  </a:outerShdw>
                </a:effectLst>
                <a:latin typeface="+mj-lt"/>
                <a:ea typeface="+mj-ea"/>
                <a:cs typeface="+mj-cs"/>
              </a:rPr>
              <a:t>Water under Uncertainty and Risk</a:t>
            </a:r>
          </a:p>
        </p:txBody>
      </p:sp>
      <p:sp>
        <p:nvSpPr>
          <p:cNvPr id="11" name="TextBox 10"/>
          <p:cNvSpPr txBox="1"/>
          <p:nvPr/>
        </p:nvSpPr>
        <p:spPr>
          <a:xfrm>
            <a:off x="179512" y="5733256"/>
            <a:ext cx="8640960" cy="1200329"/>
          </a:xfrm>
          <a:prstGeom prst="rect">
            <a:avLst/>
          </a:prstGeom>
          <a:noFill/>
        </p:spPr>
        <p:txBody>
          <a:bodyPr wrap="square" rtlCol="0">
            <a:spAutoFit/>
          </a:bodyPr>
          <a:lstStyle/>
          <a:p>
            <a:endParaRPr lang="en-US" i="1" dirty="0" smtClean="0">
              <a:latin typeface="Bell MT" pitchFamily="18" charset="0"/>
            </a:endParaRPr>
          </a:p>
          <a:p>
            <a:r>
              <a:rPr lang="en-US" i="1" dirty="0" err="1" smtClean="0">
                <a:latin typeface="+mj-lt"/>
              </a:rPr>
              <a:t>Olcay</a:t>
            </a:r>
            <a:r>
              <a:rPr lang="en-US" i="1" dirty="0" smtClean="0">
                <a:latin typeface="+mj-lt"/>
              </a:rPr>
              <a:t> </a:t>
            </a:r>
            <a:r>
              <a:rPr lang="en-US" i="1" dirty="0" err="1" smtClean="0">
                <a:latin typeface="+mj-lt"/>
              </a:rPr>
              <a:t>Ünver</a:t>
            </a:r>
            <a:r>
              <a:rPr lang="en-US" i="1" dirty="0" smtClean="0">
                <a:latin typeface="+mj-lt"/>
              </a:rPr>
              <a:t>, Coordinator, </a:t>
            </a:r>
          </a:p>
          <a:p>
            <a:r>
              <a:rPr lang="en-US" i="1" dirty="0" smtClean="0">
                <a:latin typeface="+mj-lt"/>
              </a:rPr>
              <a:t>UN World Water Assessment </a:t>
            </a:r>
            <a:r>
              <a:rPr lang="en-US" i="1" dirty="0" err="1" smtClean="0">
                <a:latin typeface="+mj-lt"/>
              </a:rPr>
              <a:t>Programme</a:t>
            </a:r>
            <a:endParaRPr lang="en-US" i="1" dirty="0" smtClean="0">
              <a:latin typeface="+mj-lt"/>
            </a:endParaRPr>
          </a:p>
          <a:p>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84976" cy="6801862"/>
          </a:xfrm>
          <a:prstGeom prst="rect">
            <a:avLst/>
          </a:prstGeom>
        </p:spPr>
        <p:txBody>
          <a:bodyPr wrap="square">
            <a:spAutoFit/>
          </a:bodyPr>
          <a:lstStyle/>
          <a:p>
            <a:r>
              <a:rPr lang="en-US" sz="3200" dirty="0" smtClean="0"/>
              <a:t>Chapter 1: </a:t>
            </a:r>
            <a:r>
              <a:rPr lang="en-US" sz="3200" i="1" dirty="0" smtClean="0"/>
              <a:t>Beyond the basin, the international and global dimensions</a:t>
            </a:r>
            <a:r>
              <a:rPr lang="en-US" sz="3200" dirty="0" smtClean="0"/>
              <a:t> </a:t>
            </a:r>
          </a:p>
          <a:p>
            <a:endParaRPr lang="en-US" sz="3200" dirty="0" smtClean="0"/>
          </a:p>
          <a:p>
            <a:r>
              <a:rPr lang="en-US" sz="2800" dirty="0" smtClean="0"/>
              <a:t>Meeting Food and Energy Demands: </a:t>
            </a:r>
            <a:r>
              <a:rPr lang="en-US" sz="2400" dirty="0" smtClean="0"/>
              <a:t>With population growth, by 2030, food demand is predicted to increase by 50% (70% by 2050) and energy demand by 60% over next 30 years. These issues are interconnected. Increasing agricultural output, for example, will substantially increase both water and energy consumption, leading to increased competition for water</a:t>
            </a:r>
          </a:p>
          <a:p>
            <a:r>
              <a:rPr lang="en-US" sz="2400" dirty="0" smtClean="0"/>
              <a:t>between water-using sectors.</a:t>
            </a:r>
          </a:p>
          <a:p>
            <a:endParaRPr lang="en-US" sz="2400" dirty="0" smtClean="0"/>
          </a:p>
          <a:p>
            <a:r>
              <a:rPr lang="en-US" sz="2400" dirty="0" err="1" smtClean="0"/>
              <a:t>Biofuels</a:t>
            </a:r>
            <a:r>
              <a:rPr lang="en-US" sz="2400" dirty="0" smtClean="0"/>
              <a:t> are an increasingly prominent component of the energy mix. If by 2030 just 5% of road transport is powered by </a:t>
            </a:r>
            <a:r>
              <a:rPr lang="en-US" sz="2400" dirty="0" err="1" smtClean="0"/>
              <a:t>biofuels</a:t>
            </a:r>
            <a:r>
              <a:rPr lang="en-US" sz="2400" dirty="0" smtClean="0"/>
              <a:t>, this could amount to at least 20% of the water used for agriculture globally.</a:t>
            </a:r>
          </a:p>
          <a:p>
            <a:endParaRPr lang="en-US" sz="2400" dirty="0" smtClean="0"/>
          </a:p>
          <a:p>
            <a:endParaRPr lang="en-US" sz="24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pic>
        <p:nvPicPr>
          <p:cNvPr id="27656" name="Picture 8"/>
          <p:cNvPicPr>
            <a:picLocks noGrp="1" noChangeAspect="1" noChangeArrowheads="1"/>
          </p:cNvPicPr>
          <p:nvPr>
            <p:ph type="body" idx="1"/>
          </p:nvPr>
        </p:nvPicPr>
        <p:blipFill>
          <a:blip r:embed="rId4">
            <a:extLst>
              <a:ext uri="{28A0092B-C50C-407E-A947-70E740481C1C}">
                <a14:useLocalDpi xmlns="" xmlns:a14="http://schemas.microsoft.com/office/drawing/2010/main" val="0"/>
              </a:ext>
            </a:extLst>
          </a:blip>
          <a:srcRect/>
          <a:stretch>
            <a:fillRect/>
          </a:stretch>
        </p:blipFill>
        <p:spPr>
          <a:xfrm>
            <a:off x="1306513" y="1600200"/>
            <a:ext cx="6529387" cy="452596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1187624" y="1336608"/>
            <a:ext cx="6646358" cy="4756687"/>
          </a:xfrm>
          <a:noFill/>
          <a:ln/>
        </p:spPr>
      </p:pic>
      <p:pic>
        <p:nvPicPr>
          <p:cNvPr id="33797" name="Picture 14"/>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Text Box 6"/>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827584" y="1556792"/>
            <a:ext cx="7601685" cy="4086771"/>
          </a:xfrm>
          <a:noFill/>
          <a:ln/>
        </p:spPr>
      </p:pic>
      <p:pic>
        <p:nvPicPr>
          <p:cNvPr id="23557" name="Picture 14"/>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Grp="1" noChangeAspect="1" noChangeArrowheads="1"/>
          </p:cNvPicPr>
          <p:nvPr>
            <p:ph type="body" idx="1"/>
          </p:nvPr>
        </p:nvPicPr>
        <p:blipFill>
          <a:blip r:embed="rId3">
            <a:extLst>
              <a:ext uri="{28A0092B-C50C-407E-A947-70E740481C1C}">
                <a14:useLocalDpi xmlns="" xmlns:a14="http://schemas.microsoft.com/office/drawing/2010/main" val="0"/>
              </a:ext>
            </a:extLst>
          </a:blip>
          <a:srcRect/>
          <a:stretch>
            <a:fillRect/>
          </a:stretch>
        </p:blipFill>
        <p:spPr>
          <a:xfrm>
            <a:off x="827584" y="1340768"/>
            <a:ext cx="7356239" cy="458695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21509" name="Picture 14"/>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sp>
        <p:nvSpPr>
          <p:cNvPr id="13" name="Rectangle 12"/>
          <p:cNvSpPr/>
          <p:nvPr/>
        </p:nvSpPr>
        <p:spPr>
          <a:xfrm>
            <a:off x="4427538" y="1844675"/>
            <a:ext cx="4392612" cy="4054475"/>
          </a:xfrm>
          <a:prstGeom prst="rect">
            <a:avLst/>
          </a:prstGeom>
        </p:spPr>
        <p:txBody>
          <a:bodyPr>
            <a:spAutoFit/>
          </a:bodyPr>
          <a:lstStyle/>
          <a:p>
            <a:r>
              <a:rPr lang="en-US" sz="2000" b="1">
                <a:solidFill>
                  <a:srgbClr val="953735"/>
                </a:solidFill>
                <a:latin typeface="Calibri" charset="0"/>
              </a:rPr>
              <a:t>Part 2: ‘Managing water under uncertainty and risk’</a:t>
            </a:r>
            <a:r>
              <a:rPr lang="en-US" sz="2000">
                <a:latin typeface="Calibri" charset="0"/>
              </a:rPr>
              <a:t> </a:t>
            </a:r>
          </a:p>
          <a:p>
            <a:r>
              <a:rPr lang="en-US" sz="2000">
                <a:latin typeface="Calibri" charset="0"/>
              </a:rPr>
              <a:t>The thematic part of the report in which issues are investigated through the lens of risk and uncertainty, with particular emphasis on climate change and other drivers of change. </a:t>
            </a:r>
          </a:p>
          <a:p>
            <a:endParaRPr lang="en-US" sz="2000">
              <a:latin typeface="Calibri" charset="0"/>
            </a:endParaRPr>
          </a:p>
          <a:p>
            <a:pPr>
              <a:buFontTx/>
              <a:buChar char="-"/>
            </a:pPr>
            <a:endParaRPr lang="en-US" sz="2000">
              <a:latin typeface="Calibri" charset="0"/>
            </a:endParaRPr>
          </a:p>
          <a:p>
            <a:r>
              <a:rPr lang="en-US" sz="2000">
                <a:latin typeface="Calibri" charset="0"/>
              </a:rPr>
              <a:t>Illustrations of how water managers and other decision-makers have responded to these challenges show the range of available options. </a:t>
            </a:r>
          </a:p>
        </p:txBody>
      </p:sp>
      <p:pic>
        <p:nvPicPr>
          <p:cNvPr id="39945" name="Picture 9"/>
          <p:cNvPicPr>
            <a:picLocks noGrp="1" noChangeAspect="1" noChangeArrowheads="1"/>
          </p:cNvPicPr>
          <p:nvPr>
            <p:ph type="body" idx="1"/>
          </p:nvPr>
        </p:nvPicPr>
        <p:blipFill>
          <a:blip r:embed="rId4">
            <a:extLst>
              <a:ext uri="{28A0092B-C50C-407E-A947-70E740481C1C}">
                <a14:useLocalDpi xmlns="" xmlns:a14="http://schemas.microsoft.com/office/drawing/2010/main" val="0"/>
              </a:ext>
            </a:extLst>
          </a:blip>
          <a:srcRect/>
          <a:stretch>
            <a:fillRect/>
          </a:stretch>
        </p:blipFill>
        <p:spPr>
          <a:xfrm>
            <a:off x="185738" y="1268413"/>
            <a:ext cx="3551237" cy="5040312"/>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76" name="Text Box 4"/>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pic>
        <p:nvPicPr>
          <p:cNvPr id="54279"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403350" y="1412875"/>
            <a:ext cx="6481763" cy="5138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CA" sz="5400">
                <a:solidFill>
                  <a:srgbClr val="DDDDDD"/>
                </a:solidFill>
                <a:effectLst>
                  <a:outerShdw blurRad="38100" dist="38100" dir="2700000" algn="tl">
                    <a:srgbClr val="000000"/>
                  </a:outerShdw>
                </a:effectLst>
              </a:rPr>
              <a:t>WWDR4</a:t>
            </a:r>
          </a:p>
        </p:txBody>
      </p:sp>
      <p:sp>
        <p:nvSpPr>
          <p:cNvPr id="13" name="Rectangle 12"/>
          <p:cNvSpPr/>
          <p:nvPr/>
        </p:nvSpPr>
        <p:spPr>
          <a:xfrm>
            <a:off x="4356100" y="1773238"/>
            <a:ext cx="4429125" cy="3930650"/>
          </a:xfrm>
          <a:prstGeom prst="rect">
            <a:avLst/>
          </a:prstGeom>
        </p:spPr>
        <p:txBody>
          <a:bodyPr>
            <a:spAutoFit/>
          </a:bodyPr>
          <a:lstStyle/>
          <a:p>
            <a:pPr>
              <a:spcBef>
                <a:spcPct val="100000"/>
              </a:spcBef>
            </a:pPr>
            <a:r>
              <a:rPr lang="en-CA" sz="2400" b="1" i="1">
                <a:solidFill>
                  <a:srgbClr val="222222"/>
                </a:solidFill>
                <a:latin typeface="Calibri" charset="0"/>
              </a:rPr>
              <a:t>Chapter 13 – Responses to risk and uncertainty from a water management perspective</a:t>
            </a:r>
          </a:p>
          <a:p>
            <a:pPr marL="465138" lvl="1" indent="-285750">
              <a:spcBef>
                <a:spcPct val="100000"/>
              </a:spcBef>
              <a:buFontTx/>
              <a:buChar char="•"/>
            </a:pPr>
            <a:r>
              <a:rPr lang="en-CA" sz="2000">
                <a:solidFill>
                  <a:srgbClr val="222222"/>
                </a:solidFill>
                <a:latin typeface="Verdana" charset="0"/>
              </a:rPr>
              <a:t>Reducing uncertainty</a:t>
            </a:r>
          </a:p>
          <a:p>
            <a:pPr marL="465138" lvl="1" indent="-285750">
              <a:spcBef>
                <a:spcPct val="100000"/>
              </a:spcBef>
              <a:buFontTx/>
              <a:buChar char="•"/>
            </a:pPr>
            <a:r>
              <a:rPr lang="en-CA" sz="2000">
                <a:solidFill>
                  <a:srgbClr val="222222"/>
                </a:solidFill>
                <a:latin typeface="Verdana" charset="0"/>
              </a:rPr>
              <a:t>Reducing exposure and minimizing risks</a:t>
            </a:r>
          </a:p>
          <a:p>
            <a:pPr marL="465138" lvl="1" indent="-285750">
              <a:spcBef>
                <a:spcPct val="100000"/>
              </a:spcBef>
              <a:buFontTx/>
              <a:buChar char="•"/>
            </a:pPr>
            <a:r>
              <a:rPr lang="en-CA" sz="2000">
                <a:solidFill>
                  <a:srgbClr val="222222"/>
                </a:solidFill>
                <a:latin typeface="Verdana" charset="0"/>
              </a:rPr>
              <a:t>Living with uncertainty and risk: Trade-offs in water decision-making</a:t>
            </a:r>
          </a:p>
        </p:txBody>
      </p:sp>
      <p:pic>
        <p:nvPicPr>
          <p:cNvPr id="4813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9388" y="1052513"/>
            <a:ext cx="3989387" cy="566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CA" sz="3600" b="1">
                <a:solidFill>
                  <a:schemeClr val="tx1"/>
                </a:solidFill>
                <a:latin typeface="Arial" charset="0"/>
              </a:rPr>
              <a:t>Reducing uncertainty</a:t>
            </a:r>
            <a:r>
              <a:rPr lang="fr-CA" sz="3600">
                <a:solidFill>
                  <a:schemeClr val="tx1"/>
                </a:solidFill>
                <a:latin typeface="Arial" charset="0"/>
              </a:rPr>
              <a:t/>
            </a:r>
            <a:br>
              <a:rPr lang="fr-CA" sz="3600">
                <a:solidFill>
                  <a:schemeClr val="tx1"/>
                </a:solidFill>
                <a:latin typeface="Arial" charset="0"/>
              </a:rPr>
            </a:br>
            <a:endParaRPr lang="fr-CA" sz="3600">
              <a:latin typeface="Arial" charset="0"/>
            </a:endParaRPr>
          </a:p>
        </p:txBody>
      </p:sp>
      <p:sp>
        <p:nvSpPr>
          <p:cNvPr id="3075" name="Content Placeholder 2"/>
          <p:cNvSpPr>
            <a:spLocks noGrp="1"/>
          </p:cNvSpPr>
          <p:nvPr>
            <p:ph idx="1"/>
          </p:nvPr>
        </p:nvSpPr>
        <p:spPr>
          <a:xfrm>
            <a:off x="457200" y="1196975"/>
            <a:ext cx="8229600" cy="5400675"/>
          </a:xfrm>
        </p:spPr>
        <p:txBody>
          <a:bodyPr/>
          <a:lstStyle/>
          <a:p>
            <a:pPr eaLnBrk="1" hangingPunct="1"/>
            <a:r>
              <a:rPr lang="en-CA" sz="2800" b="1" dirty="0">
                <a:latin typeface="Arial" charset="0"/>
              </a:rPr>
              <a:t>Generating knowledge </a:t>
            </a:r>
            <a:r>
              <a:rPr lang="en-CA" sz="2800" dirty="0">
                <a:latin typeface="Arial" charset="0"/>
              </a:rPr>
              <a:t>– Monitoring, Modeling and </a:t>
            </a:r>
            <a:r>
              <a:rPr lang="en-CA" sz="2800" dirty="0" smtClean="0">
                <a:latin typeface="Arial" charset="0"/>
              </a:rPr>
              <a:t>Forecasting: Integrated </a:t>
            </a:r>
            <a:r>
              <a:rPr lang="en-CA" sz="2800" dirty="0">
                <a:latin typeface="Arial" charset="0"/>
              </a:rPr>
              <a:t>Water Resources Optimization Models</a:t>
            </a:r>
            <a:endParaRPr lang="fr-CA" sz="2800" dirty="0">
              <a:latin typeface="Arial" charset="0"/>
            </a:endParaRPr>
          </a:p>
          <a:p>
            <a:pPr eaLnBrk="1" hangingPunct="1"/>
            <a:r>
              <a:rPr lang="en-CA" sz="2800" b="1" dirty="0">
                <a:latin typeface="Arial" charset="0"/>
              </a:rPr>
              <a:t>Adapting Planning</a:t>
            </a:r>
            <a:r>
              <a:rPr lang="en-CA" sz="2800" dirty="0">
                <a:latin typeface="Arial" charset="0"/>
              </a:rPr>
              <a:t>: </a:t>
            </a:r>
            <a:r>
              <a:rPr lang="en-CA" sz="2800" dirty="0" smtClean="0">
                <a:latin typeface="Arial" charset="0"/>
              </a:rPr>
              <a:t>Examples </a:t>
            </a:r>
            <a:r>
              <a:rPr lang="en-CA" sz="2800" dirty="0">
                <a:latin typeface="Arial" charset="0"/>
              </a:rPr>
              <a:t>of river basin flooding (e.g. UK</a:t>
            </a:r>
            <a:r>
              <a:rPr lang="ja-JP" altLang="en-CA" sz="2800" dirty="0">
                <a:latin typeface="Arial" charset="0"/>
              </a:rPr>
              <a:t>’</a:t>
            </a:r>
            <a:r>
              <a:rPr lang="en-CA" sz="2800" dirty="0" err="1">
                <a:latin typeface="Arial" charset="0"/>
              </a:rPr>
              <a:t>s</a:t>
            </a:r>
            <a:r>
              <a:rPr lang="en-CA" sz="2800" dirty="0">
                <a:latin typeface="Arial" charset="0"/>
              </a:rPr>
              <a:t> </a:t>
            </a:r>
            <a:r>
              <a:rPr lang="ja-JP" altLang="en-CA" sz="2800" dirty="0">
                <a:latin typeface="Arial" charset="0"/>
              </a:rPr>
              <a:t>‘</a:t>
            </a:r>
            <a:r>
              <a:rPr lang="en-CA" sz="2800" dirty="0">
                <a:latin typeface="Arial" charset="0"/>
              </a:rPr>
              <a:t>Making Space for Water</a:t>
            </a:r>
            <a:r>
              <a:rPr lang="ja-JP" altLang="en-CA" sz="2800" dirty="0">
                <a:latin typeface="Arial" charset="0"/>
              </a:rPr>
              <a:t>’</a:t>
            </a:r>
            <a:r>
              <a:rPr lang="en-CA" sz="2800" dirty="0">
                <a:latin typeface="Arial" charset="0"/>
              </a:rPr>
              <a:t> program uses ecosystems instead of engineered infrastructure), urban flooding and </a:t>
            </a:r>
            <a:r>
              <a:rPr lang="en-CA" sz="2800" dirty="0" err="1">
                <a:latin typeface="Arial" charset="0"/>
              </a:rPr>
              <a:t>dryland</a:t>
            </a:r>
            <a:r>
              <a:rPr lang="en-CA" sz="2800" dirty="0">
                <a:latin typeface="Arial" charset="0"/>
              </a:rPr>
              <a:t> rehabilitation</a:t>
            </a:r>
            <a:endParaRPr lang="fr-CA" sz="2800" dirty="0">
              <a:latin typeface="Arial" charset="0"/>
            </a:endParaRPr>
          </a:p>
          <a:p>
            <a:pPr eaLnBrk="1" hangingPunct="1"/>
            <a:r>
              <a:rPr lang="en-CA" sz="2800" b="1" dirty="0">
                <a:latin typeface="Arial" charset="0"/>
              </a:rPr>
              <a:t>Proactive Management</a:t>
            </a:r>
            <a:r>
              <a:rPr lang="en-CA" sz="2800" dirty="0">
                <a:latin typeface="Arial" charset="0"/>
              </a:rPr>
              <a:t>: </a:t>
            </a:r>
            <a:r>
              <a:rPr lang="en-CA" sz="2800" dirty="0" smtClean="0">
                <a:latin typeface="Arial" charset="0"/>
              </a:rPr>
              <a:t>Farmer </a:t>
            </a:r>
            <a:r>
              <a:rPr lang="en-CA" sz="2800" dirty="0">
                <a:latin typeface="Arial" charset="0"/>
              </a:rPr>
              <a:t>managed GW systems in </a:t>
            </a:r>
            <a:r>
              <a:rPr lang="en-CA" sz="2800" dirty="0" err="1">
                <a:latin typeface="Arial" charset="0"/>
              </a:rPr>
              <a:t>Andra</a:t>
            </a:r>
            <a:r>
              <a:rPr lang="en-CA" sz="2800" dirty="0">
                <a:latin typeface="Arial" charset="0"/>
              </a:rPr>
              <a:t> Pradesh, India.</a:t>
            </a:r>
            <a:endParaRPr lang="fr-CA" sz="2800" dirty="0">
              <a:latin typeface="Arial" charset="0"/>
            </a:endParaRPr>
          </a:p>
          <a:p>
            <a:pPr eaLnBrk="1" hangingPunct="1"/>
            <a:endParaRPr lang="fr-CA" dirty="0">
              <a:latin typeface="Arial" charset="0"/>
            </a:endParaRPr>
          </a:p>
        </p:txBody>
      </p:sp>
    </p:spTree>
    <p:extLst>
      <p:ext uri="{BB962C8B-B14F-4D97-AF65-F5344CB8AC3E}">
        <p14:creationId xmlns="" xmlns:p14="http://schemas.microsoft.com/office/powerpoint/2010/main" val="1795641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692150"/>
            <a:ext cx="8229600" cy="792163"/>
          </a:xfrm>
        </p:spPr>
        <p:txBody>
          <a:bodyPr/>
          <a:lstStyle/>
          <a:p>
            <a:pPr eaLnBrk="1" hangingPunct="1"/>
            <a:r>
              <a:rPr lang="en-CA" sz="3200" b="1">
                <a:latin typeface="Arial" charset="0"/>
              </a:rPr>
              <a:t>Reducing exposure and minimizing risks</a:t>
            </a:r>
            <a:r>
              <a:rPr lang="fr-CA" sz="3200">
                <a:latin typeface="Arial" charset="0"/>
              </a:rPr>
              <a:t/>
            </a:r>
            <a:br>
              <a:rPr lang="fr-CA" sz="3200">
                <a:latin typeface="Arial" charset="0"/>
              </a:rPr>
            </a:br>
            <a:endParaRPr lang="fr-CA" sz="3200">
              <a:latin typeface="Arial" charset="0"/>
            </a:endParaRPr>
          </a:p>
        </p:txBody>
      </p:sp>
      <p:sp>
        <p:nvSpPr>
          <p:cNvPr id="3" name="Content Placeholder 2"/>
          <p:cNvSpPr>
            <a:spLocks noGrp="1"/>
          </p:cNvSpPr>
          <p:nvPr>
            <p:ph idx="1"/>
          </p:nvPr>
        </p:nvSpPr>
        <p:spPr/>
        <p:txBody>
          <a:bodyPr/>
          <a:lstStyle/>
          <a:p>
            <a:pPr eaLnBrk="1" hangingPunct="1"/>
            <a:r>
              <a:rPr lang="en-CA" sz="2800" b="1" dirty="0">
                <a:latin typeface="Arial" charset="0"/>
              </a:rPr>
              <a:t>Environmental engineering</a:t>
            </a:r>
            <a:r>
              <a:rPr lang="en-CA" sz="2800" dirty="0">
                <a:latin typeface="Arial" charset="0"/>
              </a:rPr>
              <a:t>: </a:t>
            </a:r>
            <a:endParaRPr lang="en-CA" sz="2800" dirty="0" smtClean="0">
              <a:latin typeface="Arial" charset="0"/>
            </a:endParaRPr>
          </a:p>
          <a:p>
            <a:pPr eaLnBrk="1" hangingPunct="1">
              <a:buNone/>
            </a:pPr>
            <a:r>
              <a:rPr lang="en-CA" sz="2800" dirty="0" smtClean="0">
                <a:latin typeface="Arial" charset="0"/>
              </a:rPr>
              <a:t>Mangrove </a:t>
            </a:r>
            <a:r>
              <a:rPr lang="en-CA" sz="2800" dirty="0">
                <a:latin typeface="Arial" charset="0"/>
              </a:rPr>
              <a:t>restoration in Vietnam to mitigate against coastal flooding (storms, sea-level rise) </a:t>
            </a:r>
          </a:p>
          <a:p>
            <a:pPr eaLnBrk="1" hangingPunct="1">
              <a:buNone/>
            </a:pPr>
            <a:r>
              <a:rPr lang="en-CA" sz="2800" dirty="0" smtClean="0">
                <a:latin typeface="Arial" charset="0"/>
              </a:rPr>
              <a:t>Constructed </a:t>
            </a:r>
            <a:r>
              <a:rPr lang="en-CA" sz="2800" dirty="0">
                <a:latin typeface="Arial" charset="0"/>
              </a:rPr>
              <a:t>wetlands for wastewater treatment in </a:t>
            </a:r>
            <a:r>
              <a:rPr lang="en-CA" sz="2800" dirty="0" err="1">
                <a:latin typeface="Arial" charset="0"/>
              </a:rPr>
              <a:t>Bayawan</a:t>
            </a:r>
            <a:r>
              <a:rPr lang="en-CA" sz="2800" dirty="0">
                <a:latin typeface="Arial" charset="0"/>
              </a:rPr>
              <a:t> City, Philippines</a:t>
            </a:r>
          </a:p>
          <a:p>
            <a:pPr eaLnBrk="1" hangingPunct="1">
              <a:buNone/>
            </a:pPr>
            <a:r>
              <a:rPr lang="en-CA" sz="2800" dirty="0">
                <a:latin typeface="Arial" charset="0"/>
              </a:rPr>
              <a:t>Investment in infrastructure (obvious but expensive)</a:t>
            </a:r>
            <a:endParaRPr lang="fr-CA" sz="2800" dirty="0">
              <a:latin typeface="Arial" charset="0"/>
            </a:endParaRPr>
          </a:p>
          <a:p>
            <a:pPr eaLnBrk="1" hangingPunct="1"/>
            <a:endParaRPr lang="fr-CA" dirty="0">
              <a:latin typeface="Arial" charset="0"/>
            </a:endParaRPr>
          </a:p>
          <a:p>
            <a:pPr eaLnBrk="1" hangingPunct="1">
              <a:buFontTx/>
              <a:buNone/>
            </a:pPr>
            <a:r>
              <a:rPr lang="en-CA" dirty="0">
                <a:latin typeface="Arial" charset="0"/>
              </a:rPr>
              <a:t> </a:t>
            </a:r>
            <a:endParaRPr lang="fr-CA" dirty="0">
              <a:latin typeface="Arial" charset="0"/>
            </a:endParaRPr>
          </a:p>
          <a:p>
            <a:pPr eaLnBrk="1" hangingPunct="1"/>
            <a:endParaRPr lang="fr-CA" dirty="0">
              <a:latin typeface="Arial" charset="0"/>
            </a:endParaRPr>
          </a:p>
        </p:txBody>
      </p:sp>
    </p:spTree>
    <p:extLst>
      <p:ext uri="{BB962C8B-B14F-4D97-AF65-F5344CB8AC3E}">
        <p14:creationId xmlns="" xmlns:p14="http://schemas.microsoft.com/office/powerpoint/2010/main" val="36213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79296" cy="1210146"/>
          </a:xfrm>
        </p:spPr>
        <p:txBody>
          <a:bodyPr/>
          <a:lstStyle/>
          <a:p>
            <a:r>
              <a:rPr lang="en-US" sz="2000" b="1" dirty="0" smtClean="0"/>
              <a:t/>
            </a:r>
            <a:br>
              <a:rPr lang="en-US" sz="2000" b="1" dirty="0" smtClean="0"/>
            </a:br>
            <a:r>
              <a:rPr lang="en-US" sz="2000" b="1" dirty="0" smtClean="0"/>
              <a:t/>
            </a:r>
            <a:br>
              <a:rPr lang="en-US" sz="2000" b="1" dirty="0" smtClean="0"/>
            </a:br>
            <a:r>
              <a:rPr lang="en-US" sz="2800" dirty="0" smtClean="0"/>
              <a:t>“Increasing demand and climate change threatening world water resources says </a:t>
            </a:r>
            <a:br>
              <a:rPr lang="en-US" sz="2800" dirty="0" smtClean="0"/>
            </a:br>
            <a:r>
              <a:rPr lang="en-US" sz="2800" dirty="0" smtClean="0"/>
              <a:t>new UN World Water Development Report”</a:t>
            </a:r>
            <a:r>
              <a:rPr lang="en-US" sz="2400" dirty="0" smtClean="0"/>
              <a:t> </a:t>
            </a:r>
            <a:r>
              <a:rPr lang="en-US" sz="1800" i="1" dirty="0" smtClean="0"/>
              <a:t>Feb 28, press</a:t>
            </a:r>
            <a:r>
              <a:rPr lang="en-US" b="1" dirty="0" smtClean="0"/>
              <a:t/>
            </a:r>
            <a:br>
              <a:rPr lang="en-US" b="1" dirty="0" smtClean="0"/>
            </a:br>
            <a:endParaRPr lang="en-US" dirty="0"/>
          </a:p>
        </p:txBody>
      </p:sp>
      <p:sp>
        <p:nvSpPr>
          <p:cNvPr id="3" name="Content Placeholder 2"/>
          <p:cNvSpPr>
            <a:spLocks noGrp="1"/>
          </p:cNvSpPr>
          <p:nvPr>
            <p:ph idx="1"/>
          </p:nvPr>
        </p:nvSpPr>
        <p:spPr>
          <a:xfrm>
            <a:off x="395536" y="1844824"/>
            <a:ext cx="8568952" cy="4392488"/>
          </a:xfrm>
        </p:spPr>
        <p:txBody>
          <a:bodyPr/>
          <a:lstStyle/>
          <a:p>
            <a:pPr algn="ctr">
              <a:buNone/>
            </a:pPr>
            <a:r>
              <a:rPr lang="en-US" sz="2800" i="1" dirty="0" smtClean="0">
                <a:ea typeface="Batang" pitchFamily="18" charset="-127"/>
              </a:rPr>
              <a:t>Unprecedented growth in demands for water are threatening all major development goals, warns the latest edition of the UN World Water Development Report, Managing Water under Uncertainty and Risk. It notes that rising food demand, rapid urbanization and climate change are significantly increasing pressure on global water supplies. This complex situation requires a radical rethink of the way water is managed.</a:t>
            </a:r>
            <a:endParaRPr lang="en-US" sz="2800" i="1" dirty="0">
              <a:ea typeface="Batang" pitchFamily="18" charset="-127"/>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sz="3600" b="1">
                <a:latin typeface="Arial" charset="0"/>
              </a:rPr>
              <a:t>Trade-offs in water decision-making</a:t>
            </a:r>
            <a:r>
              <a:rPr lang="fr-CA" sz="3600">
                <a:latin typeface="Arial" charset="0"/>
              </a:rPr>
              <a:t/>
            </a:r>
            <a:br>
              <a:rPr lang="fr-CA" sz="3600">
                <a:latin typeface="Arial" charset="0"/>
              </a:rPr>
            </a:br>
            <a:endParaRPr lang="fr-CA" sz="3600">
              <a:latin typeface="Arial" charset="0"/>
            </a:endParaRPr>
          </a:p>
        </p:txBody>
      </p:sp>
      <p:sp>
        <p:nvSpPr>
          <p:cNvPr id="3" name="Content Placeholder 2"/>
          <p:cNvSpPr>
            <a:spLocks noGrp="1"/>
          </p:cNvSpPr>
          <p:nvPr>
            <p:ph idx="1"/>
          </p:nvPr>
        </p:nvSpPr>
        <p:spPr/>
        <p:txBody>
          <a:bodyPr/>
          <a:lstStyle/>
          <a:p>
            <a:pPr marL="0" indent="0">
              <a:buFontTx/>
              <a:buNone/>
              <a:defRPr/>
            </a:pPr>
            <a:r>
              <a:rPr lang="en-CA" b="1" dirty="0" smtClean="0">
                <a:ea typeface="+mn-ea"/>
              </a:rPr>
              <a:t>Ensuring </a:t>
            </a:r>
            <a:r>
              <a:rPr lang="en-CA" b="1" dirty="0">
                <a:ea typeface="+mn-ea"/>
              </a:rPr>
              <a:t>reliable access </a:t>
            </a:r>
            <a:r>
              <a:rPr lang="en-CA" dirty="0">
                <a:ea typeface="+mn-ea"/>
              </a:rPr>
              <a:t>to water for industrial purposes while providing a key pollution control </a:t>
            </a:r>
            <a:r>
              <a:rPr lang="en-CA" dirty="0" smtClean="0">
                <a:ea typeface="+mn-ea"/>
              </a:rPr>
              <a:t>service: Dow </a:t>
            </a:r>
            <a:r>
              <a:rPr lang="en-CA" dirty="0">
                <a:ea typeface="+mn-ea"/>
              </a:rPr>
              <a:t>Chemical uses municipal household wastewater, which uses less energy to treat than the local brackish water in the </a:t>
            </a:r>
            <a:r>
              <a:rPr lang="en-CA" dirty="0" smtClean="0">
                <a:ea typeface="+mn-ea"/>
              </a:rPr>
              <a:t>area.</a:t>
            </a:r>
            <a:endParaRPr lang="fr-CA" dirty="0">
              <a:ea typeface="+mn-ea"/>
            </a:endParaRPr>
          </a:p>
          <a:p>
            <a:pPr>
              <a:defRPr/>
            </a:pPr>
            <a:endParaRPr lang="fr-CA" dirty="0">
              <a:ea typeface="+mn-ea"/>
            </a:endParaRPr>
          </a:p>
        </p:txBody>
      </p:sp>
    </p:spTree>
    <p:extLst>
      <p:ext uri="{BB962C8B-B14F-4D97-AF65-F5344CB8AC3E}">
        <p14:creationId xmlns="" xmlns:p14="http://schemas.microsoft.com/office/powerpoint/2010/main" val="1138593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6292850" y="188913"/>
            <a:ext cx="2851150" cy="91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CA" sz="5400">
                <a:solidFill>
                  <a:srgbClr val="DDDDDD"/>
                </a:solidFill>
                <a:effectLst>
                  <a:outerShdw blurRad="38100" dist="38100" dir="2700000" algn="tl">
                    <a:srgbClr val="000000"/>
                  </a:outerShdw>
                </a:effectLst>
              </a:rPr>
              <a:t>WWDR4</a:t>
            </a:r>
          </a:p>
        </p:txBody>
      </p:sp>
      <p:sp>
        <p:nvSpPr>
          <p:cNvPr id="9220" name="Rectangle 12"/>
          <p:cNvSpPr>
            <a:spLocks noChangeArrowheads="1"/>
          </p:cNvSpPr>
          <p:nvPr/>
        </p:nvSpPr>
        <p:spPr bwMode="auto">
          <a:xfrm>
            <a:off x="4211638" y="908050"/>
            <a:ext cx="4932362" cy="62786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100000"/>
              </a:spcBef>
            </a:pPr>
            <a:r>
              <a:rPr lang="en-CA" sz="2400" b="1" i="1" dirty="0">
                <a:solidFill>
                  <a:srgbClr val="222222"/>
                </a:solidFill>
                <a:latin typeface="Calibri" charset="0"/>
              </a:rPr>
              <a:t>Chapter 14 – Responses to risks and uncertainties from out of the water box</a:t>
            </a:r>
          </a:p>
          <a:p>
            <a:pPr marL="465138" lvl="1" indent="-285750">
              <a:spcBef>
                <a:spcPct val="100000"/>
              </a:spcBef>
              <a:buFontTx/>
              <a:buChar char="•"/>
            </a:pPr>
            <a:r>
              <a:rPr lang="en-CA" sz="2000" dirty="0">
                <a:solidFill>
                  <a:srgbClr val="222222"/>
                </a:solidFill>
                <a:latin typeface="Verdana" charset="0"/>
              </a:rPr>
              <a:t>Reducing poverty and greening growth and economies</a:t>
            </a:r>
          </a:p>
          <a:p>
            <a:pPr marL="465138" lvl="1" indent="-285750">
              <a:spcBef>
                <a:spcPct val="100000"/>
              </a:spcBef>
              <a:buFontTx/>
              <a:buChar char="•"/>
            </a:pPr>
            <a:r>
              <a:rPr lang="en-CA" sz="2000" dirty="0">
                <a:solidFill>
                  <a:srgbClr val="222222"/>
                </a:solidFill>
                <a:latin typeface="Verdana" charset="0"/>
              </a:rPr>
              <a:t>Responding to climate </a:t>
            </a:r>
            <a:r>
              <a:rPr lang="en-CA" sz="2000" dirty="0" smtClean="0">
                <a:solidFill>
                  <a:srgbClr val="222222"/>
                </a:solidFill>
                <a:latin typeface="Verdana" charset="0"/>
              </a:rPr>
              <a:t>change</a:t>
            </a:r>
            <a:r>
              <a:rPr lang="en-CA" sz="2000" dirty="0">
                <a:solidFill>
                  <a:srgbClr val="222222"/>
                </a:solidFill>
                <a:latin typeface="Verdana" charset="0"/>
              </a:rPr>
              <a:t>: </a:t>
            </a:r>
            <a:r>
              <a:rPr lang="en-CA" sz="2000" dirty="0" smtClean="0">
                <a:solidFill>
                  <a:srgbClr val="222222"/>
                </a:solidFill>
                <a:latin typeface="Verdana" charset="0"/>
              </a:rPr>
              <a:t>adaptation </a:t>
            </a:r>
            <a:r>
              <a:rPr lang="en-CA" sz="2000" dirty="0">
                <a:solidFill>
                  <a:srgbClr val="222222"/>
                </a:solidFill>
                <a:latin typeface="Verdana" charset="0"/>
              </a:rPr>
              <a:t>and mitigation</a:t>
            </a:r>
          </a:p>
          <a:p>
            <a:pPr marL="465138" lvl="1" indent="-285750">
              <a:spcBef>
                <a:spcPct val="100000"/>
              </a:spcBef>
              <a:buFontTx/>
              <a:buChar char="•"/>
            </a:pPr>
            <a:r>
              <a:rPr lang="en-CA" sz="2000" dirty="0">
                <a:solidFill>
                  <a:srgbClr val="222222"/>
                </a:solidFill>
                <a:latin typeface="Verdana" charset="0"/>
              </a:rPr>
              <a:t>Business decisions to reduce risk and uncertainties</a:t>
            </a:r>
          </a:p>
          <a:p>
            <a:pPr marL="465138" lvl="1" indent="-285750">
              <a:spcBef>
                <a:spcPct val="100000"/>
              </a:spcBef>
              <a:spcAft>
                <a:spcPts val="600"/>
              </a:spcAft>
              <a:buFontTx/>
              <a:buChar char="•"/>
            </a:pPr>
            <a:r>
              <a:rPr lang="en-CA" sz="2000" dirty="0">
                <a:solidFill>
                  <a:srgbClr val="222222"/>
                </a:solidFill>
                <a:latin typeface="Verdana" charset="0"/>
              </a:rPr>
              <a:t>Managing </a:t>
            </a:r>
            <a:r>
              <a:rPr lang="en-CA" sz="2000" dirty="0" err="1">
                <a:solidFill>
                  <a:srgbClr val="222222"/>
                </a:solidFill>
                <a:latin typeface="Verdana" charset="0"/>
              </a:rPr>
              <a:t>sectoral</a:t>
            </a:r>
            <a:r>
              <a:rPr lang="en-CA" sz="2000" dirty="0">
                <a:solidFill>
                  <a:srgbClr val="222222"/>
                </a:solidFill>
                <a:latin typeface="Verdana" charset="0"/>
              </a:rPr>
              <a:t> risks to generate benefits for water</a:t>
            </a:r>
          </a:p>
          <a:p>
            <a:pPr marL="465138" lvl="1" indent="-285750">
              <a:spcBef>
                <a:spcPct val="100000"/>
              </a:spcBef>
              <a:spcAft>
                <a:spcPts val="600"/>
              </a:spcAft>
              <a:buFontTx/>
              <a:buChar char="•"/>
            </a:pPr>
            <a:r>
              <a:rPr lang="en-CA" sz="2000" dirty="0">
                <a:solidFill>
                  <a:srgbClr val="222222"/>
                </a:solidFill>
                <a:latin typeface="Verdana" charset="0"/>
              </a:rPr>
              <a:t>Mitigating risks and uncertainties</a:t>
            </a:r>
          </a:p>
          <a:p>
            <a:pPr>
              <a:spcBef>
                <a:spcPct val="100000"/>
              </a:spcBef>
              <a:spcAft>
                <a:spcPts val="600"/>
              </a:spcAft>
              <a:buFontTx/>
              <a:buChar char="•"/>
            </a:pPr>
            <a:endParaRPr lang="en-CA" sz="2000" dirty="0">
              <a:solidFill>
                <a:srgbClr val="222222"/>
              </a:solidFill>
              <a:latin typeface="Verdana" charset="0"/>
            </a:endParaRPr>
          </a:p>
        </p:txBody>
      </p:sp>
      <p:pic>
        <p:nvPicPr>
          <p:cNvPr id="922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0825" y="1125538"/>
            <a:ext cx="3902075" cy="5545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 xmlns:p14="http://schemas.microsoft.com/office/powerpoint/2010/main" val="2808712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692150"/>
            <a:ext cx="7777162" cy="725488"/>
          </a:xfrm>
        </p:spPr>
        <p:txBody>
          <a:bodyPr/>
          <a:lstStyle/>
          <a:p>
            <a:r>
              <a:rPr lang="en-CA" sz="2400" b="1">
                <a:latin typeface="Arial" charset="0"/>
              </a:rPr>
              <a:t>Responses to risks and uncertainties outside the water box</a:t>
            </a:r>
            <a:r>
              <a:rPr lang="fr-CA" sz="2400">
                <a:latin typeface="Arial" charset="0"/>
              </a:rPr>
              <a:t/>
            </a:r>
            <a:br>
              <a:rPr lang="fr-CA" sz="2400">
                <a:latin typeface="Arial" charset="0"/>
              </a:rPr>
            </a:br>
            <a:endParaRPr lang="fr-CA" sz="2400">
              <a:latin typeface="Arial" charset="0"/>
            </a:endParaRPr>
          </a:p>
        </p:txBody>
      </p:sp>
      <p:sp>
        <p:nvSpPr>
          <p:cNvPr id="3" name="Content Placeholder 2"/>
          <p:cNvSpPr>
            <a:spLocks noGrp="1"/>
          </p:cNvSpPr>
          <p:nvPr>
            <p:ph idx="1"/>
          </p:nvPr>
        </p:nvSpPr>
        <p:spPr>
          <a:xfrm>
            <a:off x="250825" y="1844675"/>
            <a:ext cx="8642350" cy="4281488"/>
          </a:xfrm>
        </p:spPr>
        <p:txBody>
          <a:bodyPr/>
          <a:lstStyle/>
          <a:p>
            <a:pPr marL="0" indent="0">
              <a:buFontTx/>
              <a:buNone/>
              <a:defRPr/>
            </a:pPr>
            <a:r>
              <a:rPr lang="en-CA" sz="2400" b="1" dirty="0">
                <a:ea typeface="+mn-ea"/>
              </a:rPr>
              <a:t>Reducing poverty and greening growth and </a:t>
            </a:r>
            <a:r>
              <a:rPr lang="en-CA" sz="2400" b="1" dirty="0" smtClean="0">
                <a:ea typeface="+mn-ea"/>
              </a:rPr>
              <a:t>economies</a:t>
            </a:r>
            <a:endParaRPr lang="fr-CA" sz="2400" dirty="0">
              <a:ea typeface="+mn-ea"/>
            </a:endParaRPr>
          </a:p>
          <a:p>
            <a:pPr>
              <a:buNone/>
              <a:defRPr/>
            </a:pPr>
            <a:r>
              <a:rPr lang="en-CA" sz="2400" dirty="0" smtClean="0">
                <a:ea typeface="+mn-ea"/>
              </a:rPr>
              <a:t>Cuba </a:t>
            </a:r>
            <a:r>
              <a:rPr lang="en-CA" sz="2400" dirty="0">
                <a:ea typeface="+mn-ea"/>
              </a:rPr>
              <a:t>uses organic agriculture for sustainable growth (eliminating pesticides and chemical fertilizers allows the maintenance of high levels of water quality whilst generating direct health benefits</a:t>
            </a:r>
            <a:r>
              <a:rPr lang="en-CA" sz="2400" dirty="0" smtClean="0">
                <a:ea typeface="+mn-ea"/>
              </a:rPr>
              <a:t>)</a:t>
            </a:r>
          </a:p>
          <a:p>
            <a:pPr>
              <a:defRPr/>
            </a:pPr>
            <a:endParaRPr lang="fr-CA" sz="2400" dirty="0">
              <a:ea typeface="+mn-ea"/>
            </a:endParaRPr>
          </a:p>
          <a:p>
            <a:pPr>
              <a:buNone/>
              <a:defRPr/>
            </a:pPr>
            <a:r>
              <a:rPr lang="en-CA" sz="2400" b="1" dirty="0">
                <a:ea typeface="+mn-ea"/>
              </a:rPr>
              <a:t>Responding to climate </a:t>
            </a:r>
            <a:r>
              <a:rPr lang="en-CA" sz="2400" b="1" dirty="0" smtClean="0">
                <a:ea typeface="+mn-ea"/>
              </a:rPr>
              <a:t>change</a:t>
            </a:r>
            <a:r>
              <a:rPr lang="en-CA" sz="2400" b="1" dirty="0">
                <a:ea typeface="+mn-ea"/>
              </a:rPr>
              <a:t>: </a:t>
            </a:r>
            <a:r>
              <a:rPr lang="en-CA" sz="2400" b="1" dirty="0" smtClean="0">
                <a:ea typeface="+mn-ea"/>
              </a:rPr>
              <a:t>adaptation </a:t>
            </a:r>
            <a:r>
              <a:rPr lang="en-CA" sz="2400" b="1" dirty="0">
                <a:ea typeface="+mn-ea"/>
              </a:rPr>
              <a:t>and mitigation</a:t>
            </a:r>
            <a:endParaRPr lang="fr-CA" sz="2400" dirty="0">
              <a:ea typeface="+mn-ea"/>
            </a:endParaRPr>
          </a:p>
          <a:p>
            <a:pPr marL="0" indent="0">
              <a:buFontTx/>
              <a:buNone/>
              <a:defRPr/>
            </a:pPr>
            <a:r>
              <a:rPr lang="en-CA" sz="2400" dirty="0" smtClean="0">
                <a:ea typeface="+mn-ea"/>
              </a:rPr>
              <a:t>Reducing </a:t>
            </a:r>
            <a:r>
              <a:rPr lang="en-CA" sz="2400" dirty="0">
                <a:ea typeface="+mn-ea"/>
              </a:rPr>
              <a:t>Emissions from Deforestation and </a:t>
            </a:r>
            <a:r>
              <a:rPr lang="en-CA" sz="2400" dirty="0" smtClean="0">
                <a:ea typeface="+mn-ea"/>
              </a:rPr>
              <a:t>Forest Degradation </a:t>
            </a:r>
            <a:r>
              <a:rPr lang="en-CA" sz="2400" dirty="0">
                <a:ea typeface="+mn-ea"/>
              </a:rPr>
              <a:t>(REDD) with water </a:t>
            </a:r>
            <a:r>
              <a:rPr lang="en-CA" sz="2400" dirty="0" smtClean="0">
                <a:ea typeface="+mn-ea"/>
              </a:rPr>
              <a:t>co-benefits</a:t>
            </a:r>
            <a:endParaRPr lang="fr-CA" sz="2400" dirty="0">
              <a:ea typeface="+mn-ea"/>
            </a:endParaRPr>
          </a:p>
          <a:p>
            <a:pPr>
              <a:defRPr/>
            </a:pPr>
            <a:endParaRPr lang="fr-CA" dirty="0">
              <a:ea typeface="+mn-ea"/>
            </a:endParaRPr>
          </a:p>
        </p:txBody>
      </p:sp>
    </p:spTree>
    <p:extLst>
      <p:ext uri="{BB962C8B-B14F-4D97-AF65-F5344CB8AC3E}">
        <p14:creationId xmlns="" xmlns:p14="http://schemas.microsoft.com/office/powerpoint/2010/main" val="3942786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274638"/>
            <a:ext cx="8229600" cy="490537"/>
          </a:xfrm>
        </p:spPr>
        <p:txBody>
          <a:bodyPr/>
          <a:lstStyle/>
          <a:p>
            <a:r>
              <a:rPr lang="en-CA" sz="2800" b="1" dirty="0" smtClean="0">
                <a:latin typeface="Arial" charset="0"/>
              </a:rPr>
              <a:t/>
            </a:r>
            <a:br>
              <a:rPr lang="en-CA" sz="2800" b="1" dirty="0" smtClean="0">
                <a:latin typeface="Arial" charset="0"/>
              </a:rPr>
            </a:br>
            <a:r>
              <a:rPr lang="en-CA" sz="2800" b="1" dirty="0" smtClean="0">
                <a:latin typeface="Arial" charset="0"/>
              </a:rPr>
              <a:t>Business </a:t>
            </a:r>
            <a:r>
              <a:rPr lang="en-CA" sz="2800" b="1" dirty="0">
                <a:latin typeface="Arial" charset="0"/>
              </a:rPr>
              <a:t>decisions to reduce risk and uncertainties</a:t>
            </a:r>
            <a:r>
              <a:rPr lang="fr-CA" sz="2400" dirty="0">
                <a:latin typeface="Arial" charset="0"/>
              </a:rPr>
              <a:t/>
            </a:r>
            <a:br>
              <a:rPr lang="fr-CA" sz="2400" dirty="0">
                <a:latin typeface="Arial" charset="0"/>
              </a:rPr>
            </a:br>
            <a:endParaRPr lang="fr-CA" sz="2400" dirty="0">
              <a:latin typeface="Arial" charset="0"/>
            </a:endParaRPr>
          </a:p>
        </p:txBody>
      </p:sp>
      <p:sp>
        <p:nvSpPr>
          <p:cNvPr id="3" name="Content Placeholder 2"/>
          <p:cNvSpPr>
            <a:spLocks noGrp="1"/>
          </p:cNvSpPr>
          <p:nvPr>
            <p:ph idx="1"/>
          </p:nvPr>
        </p:nvSpPr>
        <p:spPr>
          <a:xfrm>
            <a:off x="457200" y="908050"/>
            <a:ext cx="8229600" cy="5218113"/>
          </a:xfrm>
        </p:spPr>
        <p:txBody>
          <a:bodyPr/>
          <a:lstStyle/>
          <a:p>
            <a:endParaRPr lang="en-CA" sz="2400" b="1" dirty="0" smtClean="0">
              <a:latin typeface="Arial" charset="0"/>
            </a:endParaRPr>
          </a:p>
          <a:p>
            <a:r>
              <a:rPr lang="en-CA" sz="2400" b="1" dirty="0" smtClean="0">
                <a:latin typeface="Arial" charset="0"/>
              </a:rPr>
              <a:t>Restoring </a:t>
            </a:r>
            <a:r>
              <a:rPr lang="en-CA" sz="2400" b="1" dirty="0">
                <a:latin typeface="Arial" charset="0"/>
              </a:rPr>
              <a:t>water provision </a:t>
            </a:r>
            <a:r>
              <a:rPr lang="en-CA" sz="2400" dirty="0">
                <a:latin typeface="Arial" charset="0"/>
              </a:rPr>
              <a:t>in a dry area: </a:t>
            </a:r>
            <a:r>
              <a:rPr lang="en-CA" sz="2400" dirty="0" err="1">
                <a:latin typeface="Arial" charset="0"/>
              </a:rPr>
              <a:t>Italcementi</a:t>
            </a:r>
            <a:r>
              <a:rPr lang="en-CA" sz="2400" dirty="0">
                <a:latin typeface="Arial" charset="0"/>
              </a:rPr>
              <a:t> (illustrates how a business decision, initially motivated by profit and the need to access natural resources for production, has helped to reduce risks and uncertainties related to future water scarcity by providing an additional water reserve for communities and the environment)</a:t>
            </a:r>
          </a:p>
          <a:p>
            <a:pPr>
              <a:buFontTx/>
              <a:buNone/>
            </a:pPr>
            <a:endParaRPr lang="fr-CA" sz="2400" dirty="0">
              <a:latin typeface="Arial" charset="0"/>
            </a:endParaRPr>
          </a:p>
          <a:p>
            <a:r>
              <a:rPr lang="en-CA" sz="2400" b="1" dirty="0" smtClean="0">
                <a:latin typeface="Arial" charset="0"/>
              </a:rPr>
              <a:t>Implicit </a:t>
            </a:r>
            <a:r>
              <a:rPr lang="en-CA" sz="2400" b="1" dirty="0">
                <a:latin typeface="Arial" charset="0"/>
              </a:rPr>
              <a:t>valuation </a:t>
            </a:r>
            <a:r>
              <a:rPr lang="en-CA" sz="2400" dirty="0">
                <a:latin typeface="Arial" charset="0"/>
              </a:rPr>
              <a:t>reduces business and water risks (Rio Tinto in Australia: creating a </a:t>
            </a:r>
            <a:r>
              <a:rPr lang="ja-JP" altLang="en-CA" sz="2400" dirty="0">
                <a:latin typeface="Arial" charset="0"/>
              </a:rPr>
              <a:t>‘</a:t>
            </a:r>
            <a:r>
              <a:rPr lang="en-CA" sz="2400" dirty="0">
                <a:latin typeface="Arial" charset="0"/>
              </a:rPr>
              <a:t>valuation hierarchy</a:t>
            </a:r>
            <a:r>
              <a:rPr lang="ja-JP" altLang="en-CA" sz="2400" dirty="0">
                <a:latin typeface="Arial" charset="0"/>
              </a:rPr>
              <a:t>’</a:t>
            </a:r>
            <a:r>
              <a:rPr lang="en-CA" sz="2400" dirty="0">
                <a:latin typeface="Arial" charset="0"/>
              </a:rPr>
              <a:t> for using different sources at different times – example of a </a:t>
            </a:r>
            <a:r>
              <a:rPr lang="ja-JP" altLang="en-CA" sz="2400" dirty="0">
                <a:latin typeface="Arial" charset="0"/>
              </a:rPr>
              <a:t>‘</a:t>
            </a:r>
            <a:r>
              <a:rPr lang="en-CA" sz="2400" dirty="0">
                <a:latin typeface="Arial" charset="0"/>
              </a:rPr>
              <a:t>robust</a:t>
            </a:r>
            <a:r>
              <a:rPr lang="ja-JP" altLang="en-CA" sz="2400" dirty="0">
                <a:latin typeface="Arial" charset="0"/>
              </a:rPr>
              <a:t>’</a:t>
            </a:r>
            <a:r>
              <a:rPr lang="en-CA" sz="2400" dirty="0">
                <a:latin typeface="Arial" charset="0"/>
              </a:rPr>
              <a:t> approach ensuring sustainability of both the resource and the business operation)</a:t>
            </a:r>
            <a:endParaRPr lang="fr-CA" sz="2400" dirty="0">
              <a:latin typeface="Arial" charset="0"/>
            </a:endParaRPr>
          </a:p>
          <a:p>
            <a:endParaRPr lang="fr-CA" dirty="0">
              <a:latin typeface="Arial" charset="0"/>
            </a:endParaRPr>
          </a:p>
        </p:txBody>
      </p:sp>
    </p:spTree>
    <p:extLst>
      <p:ext uri="{BB962C8B-B14F-4D97-AF65-F5344CB8AC3E}">
        <p14:creationId xmlns="" xmlns:p14="http://schemas.microsoft.com/office/powerpoint/2010/main" val="6172850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633412"/>
          </a:xfrm>
        </p:spPr>
        <p:txBody>
          <a:bodyPr/>
          <a:lstStyle/>
          <a:p>
            <a:r>
              <a:rPr lang="en-CA" sz="2800" b="1" i="1" dirty="0">
                <a:solidFill>
                  <a:srgbClr val="222222"/>
                </a:solidFill>
                <a:latin typeface="Calibri" charset="0"/>
              </a:rPr>
              <a:t>Responses to risks and uncertainties from out of the water box</a:t>
            </a:r>
            <a:endParaRPr lang="fr-CA" sz="2800" dirty="0">
              <a:latin typeface="Arial" charset="0"/>
            </a:endParaRPr>
          </a:p>
        </p:txBody>
      </p:sp>
      <p:sp>
        <p:nvSpPr>
          <p:cNvPr id="14339" name="Content Placeholder 2"/>
          <p:cNvSpPr>
            <a:spLocks noGrp="1"/>
          </p:cNvSpPr>
          <p:nvPr>
            <p:ph idx="1"/>
          </p:nvPr>
        </p:nvSpPr>
        <p:spPr>
          <a:xfrm>
            <a:off x="457200" y="1052513"/>
            <a:ext cx="8229600" cy="5073650"/>
          </a:xfrm>
        </p:spPr>
        <p:txBody>
          <a:bodyPr/>
          <a:lstStyle/>
          <a:p>
            <a:pPr marL="0" indent="0">
              <a:buFontTx/>
              <a:buNone/>
            </a:pPr>
            <a:r>
              <a:rPr lang="en-CA" sz="2400" b="1" dirty="0">
                <a:latin typeface="Arial" charset="0"/>
              </a:rPr>
              <a:t>Managing </a:t>
            </a:r>
            <a:r>
              <a:rPr lang="en-CA" sz="2400" b="1" dirty="0" err="1">
                <a:latin typeface="Arial" charset="0"/>
              </a:rPr>
              <a:t>sectoral</a:t>
            </a:r>
            <a:r>
              <a:rPr lang="en-CA" sz="2400" b="1" dirty="0">
                <a:latin typeface="Arial" charset="0"/>
              </a:rPr>
              <a:t> risks to generate benefits for water</a:t>
            </a:r>
            <a:endParaRPr lang="fr-CA" sz="2400" dirty="0">
              <a:latin typeface="Arial" charset="0"/>
            </a:endParaRPr>
          </a:p>
          <a:p>
            <a:pPr marL="0" indent="0"/>
            <a:r>
              <a:rPr lang="en-CA" sz="2400" dirty="0" smtClean="0">
                <a:latin typeface="Arial" charset="0"/>
              </a:rPr>
              <a:t> </a:t>
            </a:r>
            <a:r>
              <a:rPr lang="en-CA" sz="2400" dirty="0" err="1" smtClean="0">
                <a:latin typeface="Arial" charset="0"/>
              </a:rPr>
              <a:t>Autovias</a:t>
            </a:r>
            <a:r>
              <a:rPr lang="ja-JP" altLang="en-CA" sz="2400" dirty="0">
                <a:latin typeface="Arial" charset="0"/>
              </a:rPr>
              <a:t>’</a:t>
            </a:r>
            <a:r>
              <a:rPr lang="en-CA" sz="2400" dirty="0" err="1">
                <a:latin typeface="Arial" charset="0"/>
              </a:rPr>
              <a:t>s</a:t>
            </a:r>
            <a:r>
              <a:rPr lang="en-CA" sz="2400" dirty="0">
                <a:latin typeface="Arial" charset="0"/>
              </a:rPr>
              <a:t> Waterway Program decreased the need for road maintenance while helping to recharge one of Brazil</a:t>
            </a:r>
            <a:r>
              <a:rPr lang="ja-JP" altLang="en-CA" sz="2400" dirty="0">
                <a:latin typeface="Arial" charset="0"/>
              </a:rPr>
              <a:t>’</a:t>
            </a:r>
            <a:r>
              <a:rPr lang="en-CA" sz="2400" dirty="0" err="1">
                <a:latin typeface="Arial" charset="0"/>
              </a:rPr>
              <a:t>s</a:t>
            </a:r>
            <a:r>
              <a:rPr lang="en-CA" sz="2400" dirty="0">
                <a:latin typeface="Arial" charset="0"/>
              </a:rPr>
              <a:t> most important aquifers (on a highway, </a:t>
            </a:r>
            <a:r>
              <a:rPr lang="en-CA" sz="2400" dirty="0" smtClean="0">
                <a:latin typeface="Arial" charset="0"/>
              </a:rPr>
              <a:t>water runoff/ collection </a:t>
            </a:r>
            <a:r>
              <a:rPr lang="en-CA" sz="2400" dirty="0">
                <a:latin typeface="Arial" charset="0"/>
              </a:rPr>
              <a:t>programme reduces repair costs AND recharges aquifer</a:t>
            </a:r>
            <a:r>
              <a:rPr lang="en-CA" sz="2400" dirty="0" smtClean="0">
                <a:latin typeface="Arial" charset="0"/>
              </a:rPr>
              <a:t>)</a:t>
            </a:r>
            <a:endParaRPr lang="fr-CA" sz="2400" dirty="0">
              <a:latin typeface="Arial" charset="0"/>
            </a:endParaRPr>
          </a:p>
          <a:p>
            <a:pPr marL="0" indent="0">
              <a:buFontTx/>
              <a:buNone/>
            </a:pPr>
            <a:endParaRPr lang="fr-CA" sz="2400" dirty="0">
              <a:latin typeface="Arial" charset="0"/>
            </a:endParaRPr>
          </a:p>
          <a:p>
            <a:pPr marL="0" indent="0">
              <a:buFontTx/>
              <a:buNone/>
            </a:pPr>
            <a:r>
              <a:rPr lang="en-CA" sz="2400" b="1" dirty="0">
                <a:latin typeface="Arial" charset="0"/>
              </a:rPr>
              <a:t>Mitigating risks and uncertainties</a:t>
            </a:r>
            <a:endParaRPr lang="fr-CA" sz="2400" dirty="0">
              <a:latin typeface="Arial" charset="0"/>
            </a:endParaRPr>
          </a:p>
          <a:p>
            <a:pPr marL="0" indent="0"/>
            <a:r>
              <a:rPr lang="en-CA" sz="2400" dirty="0" smtClean="0">
                <a:latin typeface="Arial" charset="0"/>
              </a:rPr>
              <a:t> The </a:t>
            </a:r>
            <a:r>
              <a:rPr lang="en-CA" sz="2400" dirty="0">
                <a:latin typeface="Arial" charset="0"/>
              </a:rPr>
              <a:t>Caribbean Catastrophe Risk Insurance Facility (risk sharing: 16 participating small island countries pool their risks into one, diversified insurance portfolio)</a:t>
            </a:r>
            <a:endParaRPr lang="fr-CA" sz="2400" dirty="0">
              <a:latin typeface="Arial" charset="0"/>
            </a:endParaRPr>
          </a:p>
          <a:p>
            <a:pPr marL="0" indent="0"/>
            <a:endParaRPr lang="fr-CA" dirty="0">
              <a:latin typeface="Arial" charset="0"/>
            </a:endParaRPr>
          </a:p>
        </p:txBody>
      </p:sp>
    </p:spTree>
    <p:extLst>
      <p:ext uri="{BB962C8B-B14F-4D97-AF65-F5344CB8AC3E}">
        <p14:creationId xmlns="" xmlns:p14="http://schemas.microsoft.com/office/powerpoint/2010/main" val="2627371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131840" y="1124744"/>
            <a:ext cx="5832648" cy="5416868"/>
          </a:xfrm>
          <a:prstGeom prst="rect">
            <a:avLst/>
          </a:prstGeom>
        </p:spPr>
        <p:txBody>
          <a:bodyPr wrap="square">
            <a:spAutoFit/>
          </a:bodyPr>
          <a:lstStyle/>
          <a:p>
            <a:r>
              <a:rPr lang="en-US" sz="2000" b="1" dirty="0" smtClean="0">
                <a:solidFill>
                  <a:schemeClr val="accent2">
                    <a:lumMod val="75000"/>
                  </a:schemeClr>
                </a:solidFill>
                <a:latin typeface="+mj-lt"/>
              </a:rPr>
              <a:t>Part 3: Knowledge base</a:t>
            </a:r>
          </a:p>
          <a:p>
            <a:pPr marL="342900" indent="-342900">
              <a:buFontTx/>
              <a:buChar char="-"/>
            </a:pPr>
            <a:r>
              <a:rPr lang="en-US" sz="2000" dirty="0" smtClean="0">
                <a:latin typeface="+mj-lt"/>
              </a:rPr>
              <a:t>Comprehensive reports from challenges and regions</a:t>
            </a:r>
          </a:p>
          <a:p>
            <a:pPr algn="r"/>
            <a:r>
              <a:rPr lang="en-US" sz="1400" b="1" dirty="0" smtClean="0">
                <a:solidFill>
                  <a:schemeClr val="tx2">
                    <a:lumMod val="60000"/>
                    <a:lumOff val="40000"/>
                  </a:schemeClr>
                </a:solidFill>
                <a:latin typeface="+mj-lt"/>
              </a:rPr>
              <a:t>CHALLENGE AREA REPORTS</a:t>
            </a:r>
          </a:p>
          <a:p>
            <a:pPr algn="r"/>
            <a:r>
              <a:rPr lang="en-US" sz="1400" dirty="0" smtClean="0">
                <a:latin typeface="+mj-lt"/>
              </a:rPr>
              <a:t>State of the Resource: Quantity and Quality</a:t>
            </a:r>
          </a:p>
          <a:p>
            <a:pPr algn="r"/>
            <a:r>
              <a:rPr lang="en-US" sz="1400" dirty="0" smtClean="0">
                <a:latin typeface="+mj-lt"/>
              </a:rPr>
              <a:t>Human Settlements</a:t>
            </a:r>
          </a:p>
          <a:p>
            <a:pPr algn="r"/>
            <a:r>
              <a:rPr lang="en-US" sz="1400" dirty="0" smtClean="0">
                <a:latin typeface="+mj-lt"/>
              </a:rPr>
              <a:t>Managing water along the livestock value chain</a:t>
            </a:r>
          </a:p>
          <a:p>
            <a:pPr algn="r"/>
            <a:r>
              <a:rPr lang="en-US" sz="1400" dirty="0" smtClean="0">
                <a:latin typeface="+mj-lt"/>
              </a:rPr>
              <a:t>The global nexus of energy and water</a:t>
            </a:r>
          </a:p>
          <a:p>
            <a:pPr algn="r"/>
            <a:r>
              <a:rPr lang="en-US" sz="1400" dirty="0" smtClean="0">
                <a:latin typeface="+mj-lt"/>
              </a:rPr>
              <a:t>Freshwater for industry </a:t>
            </a:r>
          </a:p>
          <a:p>
            <a:pPr algn="r"/>
            <a:r>
              <a:rPr lang="en-US" sz="1400" dirty="0" smtClean="0">
                <a:latin typeface="+mj-lt"/>
              </a:rPr>
              <a:t>Ecosystems </a:t>
            </a:r>
          </a:p>
          <a:p>
            <a:pPr algn="r"/>
            <a:r>
              <a:rPr lang="en-US" sz="1400" dirty="0" smtClean="0">
                <a:latin typeface="+mj-lt"/>
              </a:rPr>
              <a:t>Allocating water</a:t>
            </a:r>
          </a:p>
          <a:p>
            <a:pPr algn="r"/>
            <a:r>
              <a:rPr lang="en-US" sz="1400" dirty="0" smtClean="0">
                <a:latin typeface="+mj-lt"/>
              </a:rPr>
              <a:t>Valuing water</a:t>
            </a:r>
          </a:p>
          <a:p>
            <a:pPr algn="r"/>
            <a:r>
              <a:rPr lang="en-US" sz="1400" dirty="0" smtClean="0">
                <a:latin typeface="+mj-lt"/>
              </a:rPr>
              <a:t>Investing in water infrastructure, operation and maintenance</a:t>
            </a:r>
          </a:p>
          <a:p>
            <a:pPr algn="r"/>
            <a:r>
              <a:rPr lang="en-US" sz="1400" dirty="0" smtClean="0">
                <a:latin typeface="+mj-lt"/>
              </a:rPr>
              <a:t>Water and institutional change</a:t>
            </a:r>
          </a:p>
          <a:p>
            <a:pPr algn="r"/>
            <a:r>
              <a:rPr lang="en-US" sz="1400" dirty="0" smtClean="0">
                <a:latin typeface="+mj-lt"/>
              </a:rPr>
              <a:t>Developing knowledge and capacity</a:t>
            </a:r>
          </a:p>
          <a:p>
            <a:pPr algn="r"/>
            <a:r>
              <a:rPr lang="en-US" sz="1400" dirty="0" smtClean="0">
                <a:latin typeface="+mj-lt"/>
              </a:rPr>
              <a:t>Water-related disasters</a:t>
            </a:r>
          </a:p>
          <a:p>
            <a:pPr algn="r"/>
            <a:r>
              <a:rPr lang="en-US" sz="1400" dirty="0" smtClean="0">
                <a:latin typeface="+mj-lt"/>
              </a:rPr>
              <a:t>Desertification, land degradation and drought</a:t>
            </a:r>
          </a:p>
          <a:p>
            <a:pPr algn="r"/>
            <a:r>
              <a:rPr lang="en-US" sz="1400" b="1" dirty="0" smtClean="0">
                <a:solidFill>
                  <a:schemeClr val="tx2">
                    <a:lumMod val="60000"/>
                    <a:lumOff val="40000"/>
                  </a:schemeClr>
                </a:solidFill>
                <a:latin typeface="+mj-lt"/>
              </a:rPr>
              <a:t>REGIONAL </a:t>
            </a:r>
            <a:r>
              <a:rPr lang="en-US" sz="1400" b="1" dirty="0">
                <a:solidFill>
                  <a:schemeClr val="tx2">
                    <a:lumMod val="60000"/>
                    <a:lumOff val="40000"/>
                  </a:schemeClr>
                </a:solidFill>
                <a:latin typeface="+mj-lt"/>
              </a:rPr>
              <a:t>REPORTS</a:t>
            </a:r>
          </a:p>
          <a:p>
            <a:pPr algn="r"/>
            <a:r>
              <a:rPr lang="en-US" sz="1400" dirty="0">
                <a:latin typeface="+mj-lt"/>
              </a:rPr>
              <a:t>Africa / Europe and North America / Asia and the Pacific / Latin America and the Caribbean / Arab region and Western </a:t>
            </a:r>
            <a:r>
              <a:rPr lang="en-US" sz="1400" dirty="0" smtClean="0">
                <a:latin typeface="+mj-lt"/>
              </a:rPr>
              <a:t>Asia</a:t>
            </a:r>
          </a:p>
          <a:p>
            <a:pPr algn="r"/>
            <a:r>
              <a:rPr lang="en-US" sz="1400" b="1" dirty="0" smtClean="0">
                <a:solidFill>
                  <a:schemeClr val="tx2">
                    <a:lumMod val="60000"/>
                    <a:lumOff val="40000"/>
                  </a:schemeClr>
                </a:solidFill>
                <a:latin typeface="+mj-lt"/>
              </a:rPr>
              <a:t>SPECIAL </a:t>
            </a:r>
            <a:r>
              <a:rPr lang="en-US" sz="1400" b="1" dirty="0">
                <a:solidFill>
                  <a:schemeClr val="tx2">
                    <a:lumMod val="60000"/>
                    <a:lumOff val="40000"/>
                  </a:schemeClr>
                </a:solidFill>
                <a:latin typeface="+mj-lt"/>
              </a:rPr>
              <a:t>REPORTS</a:t>
            </a:r>
          </a:p>
          <a:p>
            <a:pPr algn="r"/>
            <a:r>
              <a:rPr lang="en-US" sz="1400" dirty="0">
                <a:latin typeface="+mj-lt"/>
              </a:rPr>
              <a:t>Water and health / Water and gender / Groundwater </a:t>
            </a:r>
          </a:p>
          <a:p>
            <a:pPr marL="342900" indent="-342900"/>
            <a:endParaRPr lang="en-US" sz="2000" dirty="0" smtClean="0"/>
          </a:p>
        </p:txBody>
      </p:sp>
      <p:pic>
        <p:nvPicPr>
          <p:cNvPr id="7" name="Picture 2"/>
          <p:cNvPicPr>
            <a:picLocks noChangeAspect="1" noChangeArrowheads="1"/>
          </p:cNvPicPr>
          <p:nvPr/>
        </p:nvPicPr>
        <p:blipFill>
          <a:blip r:embed="rId3" cstate="print"/>
          <a:srcRect/>
          <a:stretch>
            <a:fillRect/>
          </a:stretch>
        </p:blipFill>
        <p:spPr bwMode="auto">
          <a:xfrm>
            <a:off x="21838" y="1196752"/>
            <a:ext cx="3024336" cy="4608512"/>
          </a:xfrm>
          <a:prstGeom prst="rect">
            <a:avLst/>
          </a:prstGeom>
          <a:noFill/>
          <a:ln w="9525">
            <a:noFill/>
            <a:miter lim="800000"/>
            <a:headEnd/>
            <a:tailEnd/>
          </a:ln>
        </p:spPr>
      </p:pic>
      <p:pic>
        <p:nvPicPr>
          <p:cNvPr id="8" name="Picture 14"/>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itle 1"/>
          <p:cNvSpPr txBox="1">
            <a:spLocks/>
          </p:cNvSpPr>
          <p:nvPr/>
        </p:nvSpPr>
        <p:spPr>
          <a:xfrm>
            <a:off x="1907704" y="116632"/>
            <a:ext cx="87484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a:solidFill>
                  <a:srgbClr val="DDDDDD"/>
                </a:solidFill>
                <a:effectLst>
                  <a:outerShdw blurRad="38100" dist="38100" dir="2700000" algn="tl">
                    <a:srgbClr val="000000"/>
                  </a:outerShdw>
                </a:effectLst>
                <a:latin typeface="Arial" charset="0"/>
                <a:ea typeface="ＭＳ Ｐゴシック" charset="0"/>
                <a:cs typeface="+mn-cs"/>
              </a:rPr>
              <a:t>WWDR4 </a:t>
            </a:r>
            <a:r>
              <a:rPr lang="en-US" sz="5400" dirty="0" smtClean="0">
                <a:solidFill>
                  <a:srgbClr val="DDDDDD"/>
                </a:solidFill>
                <a:effectLst>
                  <a:outerShdw blurRad="38100" dist="38100" dir="2700000" algn="tl">
                    <a:srgbClr val="000000"/>
                  </a:outerShdw>
                </a:effectLst>
                <a:latin typeface="Arial" charset="0"/>
                <a:ea typeface="ＭＳ Ｐゴシック" charset="0"/>
                <a:cs typeface="+mn-cs"/>
              </a:rPr>
              <a:t> Volume </a:t>
            </a:r>
            <a:r>
              <a:rPr lang="en-US" sz="5400" dirty="0">
                <a:solidFill>
                  <a:srgbClr val="DDDDDD"/>
                </a:solidFill>
                <a:effectLst>
                  <a:outerShdw blurRad="38100" dist="38100" dir="2700000" algn="tl">
                    <a:srgbClr val="000000"/>
                  </a:outerShdw>
                </a:effectLst>
                <a:latin typeface="Arial" charset="0"/>
                <a:ea typeface="ＭＳ Ｐゴシック" charset="0"/>
                <a:cs typeface="+mn-cs"/>
              </a:rPr>
              <a:t>2</a:t>
            </a:r>
          </a:p>
        </p:txBody>
      </p:sp>
    </p:spTree>
    <p:extLst>
      <p:ext uri="{BB962C8B-B14F-4D97-AF65-F5344CB8AC3E}">
        <p14:creationId xmlns="" xmlns:p14="http://schemas.microsoft.com/office/powerpoint/2010/main" val="21297941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755576" y="908720"/>
            <a:ext cx="8388424" cy="2062103"/>
          </a:xfrm>
          <a:prstGeom prst="rect">
            <a:avLst/>
          </a:prstGeom>
        </p:spPr>
        <p:txBody>
          <a:bodyPr wrap="square">
            <a:spAutoFit/>
          </a:bodyPr>
          <a:lstStyle/>
          <a:p>
            <a:pPr>
              <a:spcBef>
                <a:spcPct val="100000"/>
              </a:spcBef>
            </a:pPr>
            <a:r>
              <a:rPr lang="en-CA" sz="2400" b="1" i="1" dirty="0">
                <a:solidFill>
                  <a:srgbClr val="222222"/>
                </a:solidFill>
                <a:latin typeface="Calibri" charset="0"/>
              </a:rPr>
              <a:t>Volume 3 – Facing the </a:t>
            </a:r>
            <a:r>
              <a:rPr lang="en-CA" sz="2400" b="1" i="1" dirty="0" smtClean="0">
                <a:solidFill>
                  <a:srgbClr val="222222"/>
                </a:solidFill>
                <a:latin typeface="Calibri" charset="0"/>
              </a:rPr>
              <a:t>Challenges (15 </a:t>
            </a:r>
            <a:r>
              <a:rPr lang="en-CA" sz="2400" b="1" i="1" dirty="0">
                <a:solidFill>
                  <a:srgbClr val="222222"/>
                </a:solidFill>
                <a:latin typeface="Calibri" charset="0"/>
              </a:rPr>
              <a:t>case </a:t>
            </a:r>
            <a:r>
              <a:rPr lang="en-CA" sz="2400" b="1" i="1" dirty="0" smtClean="0">
                <a:solidFill>
                  <a:srgbClr val="222222"/>
                </a:solidFill>
                <a:latin typeface="Calibri" charset="0"/>
              </a:rPr>
              <a:t>studies at basin and 					national level)</a:t>
            </a:r>
            <a:endParaRPr lang="en-CA" sz="2400" b="1" i="1" dirty="0">
              <a:solidFill>
                <a:srgbClr val="222222"/>
              </a:solidFill>
              <a:latin typeface="Calibri" charset="0"/>
            </a:endParaRPr>
          </a:p>
          <a:p>
            <a:pPr marL="465138" lvl="1" indent="-285750">
              <a:spcBef>
                <a:spcPct val="100000"/>
              </a:spcBef>
              <a:buFontTx/>
              <a:buChar char="•"/>
            </a:pPr>
            <a:endParaRPr lang="en-CA" sz="2000" dirty="0">
              <a:solidFill>
                <a:srgbClr val="222222"/>
              </a:solidFill>
              <a:latin typeface="Verdana" charset="0"/>
            </a:endParaRPr>
          </a:p>
          <a:p>
            <a:pPr>
              <a:spcBef>
                <a:spcPct val="100000"/>
              </a:spcBef>
              <a:spcAft>
                <a:spcPts val="600"/>
              </a:spcAft>
              <a:buFontTx/>
              <a:buChar char="•"/>
            </a:pPr>
            <a:endParaRPr lang="en-CA" sz="2000" dirty="0">
              <a:solidFill>
                <a:srgbClr val="222222"/>
              </a:solidFill>
              <a:latin typeface="Verdana" charset="0"/>
            </a:endParaRPr>
          </a:p>
        </p:txBody>
      </p:sp>
      <p:pic>
        <p:nvPicPr>
          <p:cNvPr id="522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5496" y="1557338"/>
            <a:ext cx="3255963"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 name="Picture 2"/>
          <p:cNvPicPr>
            <a:picLocks noChangeAspect="1" noChangeArrowheads="1"/>
          </p:cNvPicPr>
          <p:nvPr/>
        </p:nvPicPr>
        <p:blipFill>
          <a:blip r:embed="rId5" cstate="print"/>
          <a:srcRect/>
          <a:stretch>
            <a:fillRect/>
          </a:stretch>
        </p:blipFill>
        <p:spPr bwMode="auto">
          <a:xfrm>
            <a:off x="3303211" y="1901649"/>
            <a:ext cx="5840789" cy="3543575"/>
          </a:xfrm>
          <a:prstGeom prst="rect">
            <a:avLst/>
          </a:prstGeom>
          <a:noFill/>
          <a:ln w="9525">
            <a:noFill/>
            <a:miter lim="800000"/>
            <a:headEnd/>
            <a:tailEnd/>
          </a:ln>
        </p:spPr>
      </p:pic>
      <p:sp>
        <p:nvSpPr>
          <p:cNvPr id="11" name="Title 1"/>
          <p:cNvSpPr txBox="1">
            <a:spLocks/>
          </p:cNvSpPr>
          <p:nvPr/>
        </p:nvSpPr>
        <p:spPr>
          <a:xfrm>
            <a:off x="1907704" y="116632"/>
            <a:ext cx="87484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a:solidFill>
                  <a:srgbClr val="DDDDDD"/>
                </a:solidFill>
                <a:effectLst>
                  <a:outerShdw blurRad="38100" dist="38100" dir="2700000" algn="tl">
                    <a:srgbClr val="000000"/>
                  </a:outerShdw>
                </a:effectLst>
                <a:latin typeface="Arial" charset="0"/>
                <a:ea typeface="ＭＳ Ｐゴシック" charset="0"/>
                <a:cs typeface="+mn-cs"/>
              </a:rPr>
              <a:t>WWDR4 </a:t>
            </a:r>
            <a:r>
              <a:rPr lang="en-US" sz="5400" dirty="0" smtClean="0">
                <a:solidFill>
                  <a:srgbClr val="DDDDDD"/>
                </a:solidFill>
                <a:effectLst>
                  <a:outerShdw blurRad="38100" dist="38100" dir="2700000" algn="tl">
                    <a:srgbClr val="000000"/>
                  </a:outerShdw>
                </a:effectLst>
                <a:latin typeface="Arial" charset="0"/>
                <a:ea typeface="ＭＳ Ｐゴシック" charset="0"/>
                <a:cs typeface="+mn-cs"/>
              </a:rPr>
              <a:t> Volume </a:t>
            </a:r>
            <a:r>
              <a:rPr lang="en-US" sz="5400" dirty="0" smtClean="0">
                <a:solidFill>
                  <a:srgbClr val="DDDDDD"/>
                </a:solidFill>
                <a:effectLst>
                  <a:outerShdw blurRad="38100" dist="38100" dir="2700000" algn="tl">
                    <a:srgbClr val="000000"/>
                  </a:outerShdw>
                </a:effectLst>
                <a:latin typeface="Arial" charset="0"/>
                <a:ea typeface="ＭＳ Ｐゴシック" charset="0"/>
                <a:cs typeface="+mn-cs"/>
              </a:rPr>
              <a:t>3</a:t>
            </a:r>
            <a:endParaRPr lang="en-US" sz="5400" dirty="0">
              <a:solidFill>
                <a:srgbClr val="DDDDDD"/>
              </a:solidFill>
              <a:effectLst>
                <a:outerShdw blurRad="38100" dist="38100" dir="2700000" algn="tl">
                  <a:srgbClr val="000000"/>
                </a:outerShdw>
              </a:effectLst>
              <a:latin typeface="Arial" charset="0"/>
              <a:ea typeface="ＭＳ Ｐゴシック" charset="0"/>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3203848" y="2665715"/>
            <a:ext cx="5977490" cy="4184243"/>
          </a:xfrm>
          <a:prstGeom prst="rect">
            <a:avLst/>
          </a:prstGeom>
          <a:noFill/>
          <a:ln w="9525">
            <a:noFill/>
            <a:miter lim="800000"/>
            <a:headEnd/>
            <a:tailEnd/>
          </a:ln>
        </p:spPr>
      </p:pic>
      <p:pic>
        <p:nvPicPr>
          <p:cNvPr id="2" name="Picture 1"/>
          <p:cNvPicPr>
            <a:picLocks noChangeAspect="1"/>
          </p:cNvPicPr>
          <p:nvPr/>
        </p:nvPicPr>
        <p:blipFill>
          <a:blip r:embed="rId3" cstate="print">
            <a:alphaModFix amt="36000"/>
          </a:blip>
          <a:stretch>
            <a:fillRect/>
          </a:stretch>
        </p:blipFill>
        <p:spPr>
          <a:xfrm>
            <a:off x="7018" y="260648"/>
            <a:ext cx="9144000" cy="706963"/>
          </a:xfrm>
          <a:prstGeom prst="rect">
            <a:avLst/>
          </a:prstGeom>
        </p:spPr>
      </p:pic>
      <p:sp>
        <p:nvSpPr>
          <p:cNvPr id="3" name="Title 1"/>
          <p:cNvSpPr txBox="1">
            <a:spLocks/>
          </p:cNvSpPr>
          <p:nvPr/>
        </p:nvSpPr>
        <p:spPr>
          <a:xfrm>
            <a:off x="518864" y="116632"/>
            <a:ext cx="8229600" cy="2160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smtClean="0">
                <a:effectLst>
                  <a:outerShdw blurRad="50800" dist="38100" dir="2700000" algn="tl" rotWithShape="0">
                    <a:srgbClr val="000000">
                      <a:alpha val="43000"/>
                    </a:srgbClr>
                  </a:outerShdw>
                </a:effectLst>
              </a:rPr>
              <a:t>WWDR4 main messages: 1</a:t>
            </a:r>
            <a:endParaRPr lang="en-US" sz="4000" cap="small">
              <a:effectLst>
                <a:outerShdw blurRad="50800" dist="38100" dir="2700000" algn="tl" rotWithShape="0">
                  <a:srgbClr val="000000">
                    <a:alpha val="43000"/>
                  </a:srgbClr>
                </a:outerShdw>
              </a:effectLst>
            </a:endParaRPr>
          </a:p>
        </p:txBody>
      </p:sp>
      <p:sp>
        <p:nvSpPr>
          <p:cNvPr id="4" name="Rectangle 3"/>
          <p:cNvSpPr/>
          <p:nvPr/>
        </p:nvSpPr>
        <p:spPr>
          <a:xfrm>
            <a:off x="0" y="1052736"/>
            <a:ext cx="9144000" cy="1569660"/>
          </a:xfrm>
          <a:prstGeom prst="rect">
            <a:avLst/>
          </a:prstGeom>
          <a:solidFill>
            <a:schemeClr val="bg2">
              <a:alpha val="75000"/>
            </a:schemeClr>
          </a:solidFill>
        </p:spPr>
        <p:txBody>
          <a:bodyPr wrap="square">
            <a:spAutoFit/>
          </a:bodyPr>
          <a:lstStyle/>
          <a:p>
            <a:r>
              <a:rPr lang="en-US" sz="3200" b="1" smtClean="0"/>
              <a:t>	</a:t>
            </a:r>
            <a:r>
              <a:rPr lang="en-US" sz="3200" b="1" smtClean="0">
                <a:latin typeface="+mj-lt"/>
              </a:rPr>
              <a:t>The centrality </a:t>
            </a:r>
            <a:r>
              <a:rPr lang="en-US" sz="3200" b="1">
                <a:latin typeface="+mj-lt"/>
              </a:rPr>
              <a:t>of </a:t>
            </a:r>
            <a:r>
              <a:rPr lang="en-US" sz="3200" b="1" smtClean="0">
                <a:latin typeface="+mj-lt"/>
              </a:rPr>
              <a:t>water</a:t>
            </a:r>
          </a:p>
          <a:p>
            <a:endParaRPr lang="en-US" sz="800">
              <a:latin typeface="+mj-lt"/>
            </a:endParaRPr>
          </a:p>
          <a:p>
            <a:r>
              <a:rPr lang="en-US" sz="2400" smtClean="0">
                <a:latin typeface="+mj-lt"/>
              </a:rPr>
              <a:t>Water </a:t>
            </a:r>
            <a:r>
              <a:rPr lang="en-US" sz="2400">
                <a:latin typeface="+mj-lt"/>
              </a:rPr>
              <a:t>underpins all aspects of development: it is the </a:t>
            </a:r>
            <a:r>
              <a:rPr lang="en-US" sz="2400" b="1" i="1">
                <a:latin typeface="+mj-lt"/>
              </a:rPr>
              <a:t>only</a:t>
            </a:r>
            <a:r>
              <a:rPr lang="en-US" sz="2400">
                <a:latin typeface="+mj-lt"/>
              </a:rPr>
              <a:t> medium that links sectors and through which major crises can be jointly </a:t>
            </a:r>
            <a:r>
              <a:rPr lang="en-US" sz="2400" smtClean="0">
                <a:latin typeface="+mj-lt"/>
              </a:rPr>
              <a:t>addressed. </a:t>
            </a:r>
            <a:endParaRPr lang="en-US" sz="2400">
              <a:latin typeface="+mj-lt"/>
            </a:endParaRPr>
          </a:p>
          <a:p>
            <a:endParaRPr lang="en-CA" sz="800" smtClean="0"/>
          </a:p>
        </p:txBody>
      </p:sp>
      <p:pic>
        <p:nvPicPr>
          <p:cNvPr id="5" name="Picture 4"/>
          <p:cNvPicPr>
            <a:picLocks noChangeAspect="1"/>
          </p:cNvPicPr>
          <p:nvPr/>
        </p:nvPicPr>
        <p:blipFill>
          <a:blip r:embed="rId4" cstate="print"/>
          <a:stretch>
            <a:fillRect/>
          </a:stretch>
        </p:blipFill>
        <p:spPr>
          <a:xfrm>
            <a:off x="179512" y="1197000"/>
            <a:ext cx="283338" cy="287536"/>
          </a:xfrm>
          <a:prstGeom prst="rect">
            <a:avLst/>
          </a:prstGeom>
        </p:spPr>
      </p:pic>
    </p:spTree>
    <p:extLst>
      <p:ext uri="{BB962C8B-B14F-4D97-AF65-F5344CB8AC3E}">
        <p14:creationId xmlns="" xmlns:p14="http://schemas.microsoft.com/office/powerpoint/2010/main" val="75345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mt="36000"/>
          </a:blip>
          <a:stretch>
            <a:fillRect/>
          </a:stretch>
        </p:blipFill>
        <p:spPr>
          <a:xfrm>
            <a:off x="7018" y="260648"/>
            <a:ext cx="9144000" cy="706963"/>
          </a:xfrm>
          <a:prstGeom prst="rect">
            <a:avLst/>
          </a:prstGeom>
        </p:spPr>
      </p:pic>
      <p:sp>
        <p:nvSpPr>
          <p:cNvPr id="3" name="Title 1"/>
          <p:cNvSpPr txBox="1">
            <a:spLocks/>
          </p:cNvSpPr>
          <p:nvPr/>
        </p:nvSpPr>
        <p:spPr>
          <a:xfrm>
            <a:off x="518864" y="116632"/>
            <a:ext cx="8229600" cy="2160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smtClean="0">
                <a:effectLst>
                  <a:outerShdw blurRad="50800" dist="38100" dir="2700000" algn="tl" rotWithShape="0">
                    <a:srgbClr val="000000">
                      <a:alpha val="43000"/>
                    </a:srgbClr>
                  </a:outerShdw>
                </a:effectLst>
              </a:rPr>
              <a:t>WWDR4 main messages: 2</a:t>
            </a:r>
            <a:endParaRPr lang="en-US" sz="4000" cap="small">
              <a:effectLst>
                <a:outerShdw blurRad="50800" dist="38100" dir="2700000" algn="tl" rotWithShape="0">
                  <a:srgbClr val="000000">
                    <a:alpha val="43000"/>
                  </a:srgbClr>
                </a:outerShdw>
              </a:effectLst>
            </a:endParaRPr>
          </a:p>
        </p:txBody>
      </p:sp>
      <p:sp>
        <p:nvSpPr>
          <p:cNvPr id="4" name="Rectangle 3"/>
          <p:cNvSpPr/>
          <p:nvPr/>
        </p:nvSpPr>
        <p:spPr>
          <a:xfrm>
            <a:off x="0" y="1214422"/>
            <a:ext cx="9144000" cy="2616101"/>
          </a:xfrm>
          <a:prstGeom prst="rect">
            <a:avLst/>
          </a:prstGeom>
          <a:solidFill>
            <a:schemeClr val="bg2">
              <a:alpha val="75000"/>
            </a:schemeClr>
          </a:solidFill>
        </p:spPr>
        <p:txBody>
          <a:bodyPr wrap="square">
            <a:spAutoFit/>
          </a:bodyPr>
          <a:lstStyle/>
          <a:p>
            <a:r>
              <a:rPr lang="en-US" sz="3200" b="1" dirty="0"/>
              <a:t>	</a:t>
            </a:r>
            <a:r>
              <a:rPr lang="en-US" sz="3200" i="1" dirty="0" smtClean="0"/>
              <a:t> </a:t>
            </a:r>
            <a:r>
              <a:rPr lang="en-US" sz="3200" b="1" dirty="0" smtClean="0">
                <a:latin typeface="+mj-lt"/>
              </a:rPr>
              <a:t>Increased </a:t>
            </a:r>
            <a:r>
              <a:rPr lang="en-US" sz="3200" b="1" dirty="0">
                <a:latin typeface="+mj-lt"/>
              </a:rPr>
              <a:t>coordination over water </a:t>
            </a:r>
            <a:r>
              <a:rPr lang="en-US" sz="3200" b="1" dirty="0" smtClean="0">
                <a:latin typeface="+mj-lt"/>
              </a:rPr>
              <a:t>for meeting multiple goals</a:t>
            </a:r>
          </a:p>
          <a:p>
            <a:endParaRPr lang="en-US" sz="2800" dirty="0">
              <a:latin typeface="+mj-lt"/>
            </a:endParaRPr>
          </a:p>
          <a:p>
            <a:r>
              <a:rPr lang="en-US" sz="2400" dirty="0">
                <a:latin typeface="+mj-lt"/>
              </a:rPr>
              <a:t>A coordinated approach to managing and allocating water across competing sectors to meet multiple goals also helps </a:t>
            </a:r>
            <a:r>
              <a:rPr lang="en-US" sz="2400" i="1" dirty="0">
                <a:latin typeface="+mj-lt"/>
              </a:rPr>
              <a:t>ensure that progress made in one sector is not offset by </a:t>
            </a:r>
            <a:r>
              <a:rPr lang="en-US" sz="2400" i="1" dirty="0" smtClean="0">
                <a:latin typeface="+mj-lt"/>
              </a:rPr>
              <a:t>decline </a:t>
            </a:r>
            <a:r>
              <a:rPr lang="en-US" sz="2400" i="1" dirty="0">
                <a:latin typeface="+mj-lt"/>
              </a:rPr>
              <a:t>in others</a:t>
            </a:r>
            <a:r>
              <a:rPr lang="en-US" sz="2400" dirty="0">
                <a:latin typeface="+mj-lt"/>
              </a:rPr>
              <a:t>.</a:t>
            </a:r>
          </a:p>
        </p:txBody>
      </p:sp>
      <p:pic>
        <p:nvPicPr>
          <p:cNvPr id="5" name="Picture 4"/>
          <p:cNvPicPr>
            <a:picLocks noChangeAspect="1"/>
          </p:cNvPicPr>
          <p:nvPr/>
        </p:nvPicPr>
        <p:blipFill>
          <a:blip r:embed="rId4" cstate="print"/>
          <a:stretch>
            <a:fillRect/>
          </a:stretch>
        </p:blipFill>
        <p:spPr>
          <a:xfrm>
            <a:off x="179512" y="1340768"/>
            <a:ext cx="283338" cy="287536"/>
          </a:xfrm>
          <a:prstGeom prst="rect">
            <a:avLst/>
          </a:prstGeom>
        </p:spPr>
      </p:pic>
    </p:spTree>
    <p:extLst>
      <p:ext uri="{BB962C8B-B14F-4D97-AF65-F5344CB8AC3E}">
        <p14:creationId xmlns="" xmlns:p14="http://schemas.microsoft.com/office/powerpoint/2010/main" val="41637251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mt="36000"/>
          </a:blip>
          <a:stretch>
            <a:fillRect/>
          </a:stretch>
        </p:blipFill>
        <p:spPr>
          <a:xfrm>
            <a:off x="7018" y="260648"/>
            <a:ext cx="9144000" cy="706963"/>
          </a:xfrm>
          <a:prstGeom prst="rect">
            <a:avLst/>
          </a:prstGeom>
        </p:spPr>
      </p:pic>
      <p:sp>
        <p:nvSpPr>
          <p:cNvPr id="3" name="Title 1"/>
          <p:cNvSpPr txBox="1">
            <a:spLocks/>
          </p:cNvSpPr>
          <p:nvPr/>
        </p:nvSpPr>
        <p:spPr>
          <a:xfrm>
            <a:off x="518864" y="116632"/>
            <a:ext cx="8229600" cy="2160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smtClean="0">
                <a:effectLst>
                  <a:outerShdw blurRad="50800" dist="38100" dir="2700000" algn="tl" rotWithShape="0">
                    <a:srgbClr val="000000">
                      <a:alpha val="43000"/>
                    </a:srgbClr>
                  </a:outerShdw>
                </a:effectLst>
              </a:rPr>
              <a:t>WWDR4 main messages: 3</a:t>
            </a:r>
            <a:endParaRPr lang="en-US" sz="4000" cap="small">
              <a:effectLst>
                <a:outerShdw blurRad="50800" dist="38100" dir="2700000" algn="tl" rotWithShape="0">
                  <a:srgbClr val="000000">
                    <a:alpha val="43000"/>
                  </a:srgbClr>
                </a:outerShdw>
              </a:effectLst>
            </a:endParaRPr>
          </a:p>
        </p:txBody>
      </p:sp>
      <p:sp>
        <p:nvSpPr>
          <p:cNvPr id="4" name="Rectangle 3"/>
          <p:cNvSpPr/>
          <p:nvPr/>
        </p:nvSpPr>
        <p:spPr>
          <a:xfrm>
            <a:off x="0" y="1052737"/>
            <a:ext cx="9036496" cy="2554545"/>
          </a:xfrm>
          <a:prstGeom prst="rect">
            <a:avLst/>
          </a:prstGeom>
          <a:solidFill>
            <a:schemeClr val="bg2">
              <a:alpha val="75000"/>
            </a:schemeClr>
          </a:solidFill>
        </p:spPr>
        <p:txBody>
          <a:bodyPr wrap="square">
            <a:spAutoFit/>
          </a:bodyPr>
          <a:lstStyle/>
          <a:p>
            <a:r>
              <a:rPr lang="en-US" sz="3200" b="1" dirty="0"/>
              <a:t>	</a:t>
            </a:r>
            <a:r>
              <a:rPr lang="en-US" sz="3200" b="1" dirty="0" smtClean="0">
                <a:latin typeface="+mj-lt"/>
              </a:rPr>
              <a:t>Flexible institutions, adaptive management</a:t>
            </a:r>
            <a:endParaRPr lang="en-US" sz="3200" dirty="0">
              <a:latin typeface="+mj-lt"/>
            </a:endParaRPr>
          </a:p>
          <a:p>
            <a:endParaRPr lang="en-US" sz="2400" dirty="0" smtClean="0"/>
          </a:p>
          <a:p>
            <a:r>
              <a:rPr lang="en-US" sz="2400" dirty="0" smtClean="0">
                <a:latin typeface="+mj-lt"/>
              </a:rPr>
              <a:t>Strong </a:t>
            </a:r>
            <a:r>
              <a:rPr lang="en-US" sz="2400" dirty="0">
                <a:latin typeface="+mj-lt"/>
              </a:rPr>
              <a:t>institutions and political will are needed to facilitate discussion and decisions between sectors and help </a:t>
            </a:r>
            <a:r>
              <a:rPr lang="en-US" sz="2400" dirty="0" smtClean="0">
                <a:latin typeface="+mj-lt"/>
              </a:rPr>
              <a:t>balance risks.</a:t>
            </a:r>
            <a:endParaRPr lang="en-US" sz="2400" dirty="0">
              <a:latin typeface="+mj-lt"/>
            </a:endParaRPr>
          </a:p>
        </p:txBody>
      </p:sp>
      <p:pic>
        <p:nvPicPr>
          <p:cNvPr id="5" name="Picture 4"/>
          <p:cNvPicPr>
            <a:picLocks noChangeAspect="1"/>
          </p:cNvPicPr>
          <p:nvPr/>
        </p:nvPicPr>
        <p:blipFill>
          <a:blip r:embed="rId4" cstate="print"/>
          <a:stretch>
            <a:fillRect/>
          </a:stretch>
        </p:blipFill>
        <p:spPr>
          <a:xfrm>
            <a:off x="179512" y="1340768"/>
            <a:ext cx="283338" cy="287536"/>
          </a:xfrm>
          <a:prstGeom prst="rect">
            <a:avLst/>
          </a:prstGeom>
        </p:spPr>
      </p:pic>
    </p:spTree>
    <p:extLst>
      <p:ext uri="{BB962C8B-B14F-4D97-AF65-F5344CB8AC3E}">
        <p14:creationId xmlns="" xmlns:p14="http://schemas.microsoft.com/office/powerpoint/2010/main" val="418768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sz="2800" dirty="0" smtClean="0"/>
              <a:t>Report estimates that the world will need 70 per cent more food by the middle of the century, with demand increasing especially for livestock products. A surge in food production will lead to an increase of at least 19 per cent in the water required for agriculture, which already accounts for 70 per cent of freshwater use.</a:t>
            </a:r>
          </a:p>
          <a:p>
            <a:pPr>
              <a:buNone/>
            </a:pPr>
            <a:r>
              <a:rPr lang="en-US" sz="2800" dirty="0" smtClean="0"/>
              <a:t>Report warns that these figures could climb even higher if agricultural efficiency does not improve significantly.</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mt="36000"/>
          </a:blip>
          <a:stretch>
            <a:fillRect/>
          </a:stretch>
        </p:blipFill>
        <p:spPr>
          <a:xfrm>
            <a:off x="7018" y="260648"/>
            <a:ext cx="9144000" cy="706963"/>
          </a:xfrm>
          <a:prstGeom prst="rect">
            <a:avLst/>
          </a:prstGeom>
        </p:spPr>
      </p:pic>
      <p:sp>
        <p:nvSpPr>
          <p:cNvPr id="3" name="Title 1"/>
          <p:cNvSpPr txBox="1">
            <a:spLocks/>
          </p:cNvSpPr>
          <p:nvPr/>
        </p:nvSpPr>
        <p:spPr>
          <a:xfrm>
            <a:off x="518864" y="116632"/>
            <a:ext cx="8229600" cy="2160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smtClean="0">
                <a:effectLst>
                  <a:outerShdw blurRad="50800" dist="38100" dir="2700000" algn="tl" rotWithShape="0">
                    <a:srgbClr val="000000">
                      <a:alpha val="43000"/>
                    </a:srgbClr>
                  </a:outerShdw>
                </a:effectLst>
              </a:rPr>
              <a:t>WWDR4 main messages: 4</a:t>
            </a:r>
            <a:endParaRPr lang="en-US" sz="4000" cap="small">
              <a:effectLst>
                <a:outerShdw blurRad="50800" dist="38100" dir="2700000" algn="tl" rotWithShape="0">
                  <a:srgbClr val="000000">
                    <a:alpha val="43000"/>
                  </a:srgbClr>
                </a:outerShdw>
              </a:effectLst>
            </a:endParaRPr>
          </a:p>
        </p:txBody>
      </p:sp>
      <p:sp>
        <p:nvSpPr>
          <p:cNvPr id="4" name="Rectangle 3"/>
          <p:cNvSpPr/>
          <p:nvPr/>
        </p:nvSpPr>
        <p:spPr>
          <a:xfrm>
            <a:off x="0" y="1052736"/>
            <a:ext cx="9036496" cy="1384995"/>
          </a:xfrm>
          <a:prstGeom prst="rect">
            <a:avLst/>
          </a:prstGeom>
          <a:solidFill>
            <a:schemeClr val="bg2">
              <a:alpha val="75000"/>
            </a:schemeClr>
          </a:solidFill>
        </p:spPr>
        <p:txBody>
          <a:bodyPr wrap="square">
            <a:spAutoFit/>
          </a:bodyPr>
          <a:lstStyle/>
          <a:p>
            <a:r>
              <a:rPr lang="en-US" sz="3200" b="1" dirty="0"/>
              <a:t>	</a:t>
            </a:r>
            <a:r>
              <a:rPr lang="en-US" sz="3200" b="1" dirty="0" smtClean="0">
                <a:latin typeface="+mj-lt"/>
              </a:rPr>
              <a:t>Global </a:t>
            </a:r>
            <a:r>
              <a:rPr lang="en-US" sz="3200" b="1" dirty="0">
                <a:latin typeface="+mj-lt"/>
              </a:rPr>
              <a:t>interdependencies with </a:t>
            </a:r>
            <a:r>
              <a:rPr lang="en-US" sz="3200" b="1" dirty="0" smtClean="0">
                <a:latin typeface="+mj-lt"/>
              </a:rPr>
              <a:t>local impacts </a:t>
            </a:r>
          </a:p>
          <a:p>
            <a:endParaRPr lang="en-US" sz="2800" dirty="0" smtClean="0">
              <a:latin typeface="+mj-lt"/>
            </a:endParaRPr>
          </a:p>
          <a:p>
            <a:r>
              <a:rPr lang="en-US" sz="2400" dirty="0" smtClean="0">
                <a:latin typeface="+mj-lt"/>
              </a:rPr>
              <a:t>Global </a:t>
            </a:r>
            <a:r>
              <a:rPr lang="en-US" sz="2400" dirty="0">
                <a:latin typeface="+mj-lt"/>
              </a:rPr>
              <a:t>interdependencies will increasingly be woven through </a:t>
            </a:r>
            <a:r>
              <a:rPr lang="en-US" sz="2400" dirty="0" smtClean="0">
                <a:latin typeface="+mj-lt"/>
              </a:rPr>
              <a:t>water.</a:t>
            </a:r>
            <a:endParaRPr lang="en-US" sz="2400" dirty="0">
              <a:latin typeface="+mj-lt"/>
            </a:endParaRPr>
          </a:p>
        </p:txBody>
      </p:sp>
      <p:pic>
        <p:nvPicPr>
          <p:cNvPr id="5" name="Picture 4"/>
          <p:cNvPicPr>
            <a:picLocks noChangeAspect="1"/>
          </p:cNvPicPr>
          <p:nvPr/>
        </p:nvPicPr>
        <p:blipFill>
          <a:blip r:embed="rId4" cstate="print"/>
          <a:stretch>
            <a:fillRect/>
          </a:stretch>
        </p:blipFill>
        <p:spPr>
          <a:xfrm>
            <a:off x="179512" y="1197000"/>
            <a:ext cx="283338" cy="287536"/>
          </a:xfrm>
          <a:prstGeom prst="rect">
            <a:avLst/>
          </a:prstGeom>
        </p:spPr>
      </p:pic>
      <p:sp>
        <p:nvSpPr>
          <p:cNvPr id="8" name="Rectangle 7"/>
          <p:cNvSpPr/>
          <p:nvPr/>
        </p:nvSpPr>
        <p:spPr>
          <a:xfrm>
            <a:off x="2699792" y="3645024"/>
            <a:ext cx="5508651" cy="1938992"/>
          </a:xfrm>
          <a:prstGeom prst="rect">
            <a:avLst/>
          </a:prstGeom>
          <a:solidFill>
            <a:schemeClr val="bg2">
              <a:alpha val="75000"/>
            </a:schemeClr>
          </a:solidFill>
        </p:spPr>
        <p:txBody>
          <a:bodyPr wrap="square">
            <a:spAutoFit/>
          </a:bodyPr>
          <a:lstStyle/>
          <a:p>
            <a:r>
              <a:rPr lang="en-US" sz="2400" dirty="0">
                <a:latin typeface="+mj-lt"/>
              </a:rPr>
              <a:t>If no action is taken, to meet their needs regions and sectors without enough water will need to rely more heavily on others’ resources to meet them.</a:t>
            </a:r>
          </a:p>
        </p:txBody>
      </p:sp>
    </p:spTree>
    <p:extLst>
      <p:ext uri="{BB962C8B-B14F-4D97-AF65-F5344CB8AC3E}">
        <p14:creationId xmlns="" xmlns:p14="http://schemas.microsoft.com/office/powerpoint/2010/main" val="1657894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alphaModFix amt="36000"/>
          </a:blip>
          <a:stretch>
            <a:fillRect/>
          </a:stretch>
        </p:blipFill>
        <p:spPr>
          <a:xfrm>
            <a:off x="7018" y="260648"/>
            <a:ext cx="9144000" cy="706963"/>
          </a:xfrm>
          <a:prstGeom prst="rect">
            <a:avLst/>
          </a:prstGeom>
        </p:spPr>
      </p:pic>
      <p:sp>
        <p:nvSpPr>
          <p:cNvPr id="3" name="Title 1"/>
          <p:cNvSpPr txBox="1">
            <a:spLocks/>
          </p:cNvSpPr>
          <p:nvPr/>
        </p:nvSpPr>
        <p:spPr>
          <a:xfrm>
            <a:off x="518864" y="116632"/>
            <a:ext cx="8229600" cy="21602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smtClean="0">
                <a:effectLst>
                  <a:outerShdw blurRad="50800" dist="38100" dir="2700000" algn="tl" rotWithShape="0">
                    <a:srgbClr val="000000">
                      <a:alpha val="43000"/>
                    </a:srgbClr>
                  </a:outerShdw>
                </a:effectLst>
              </a:rPr>
              <a:t>WWDR4 main messages: 5</a:t>
            </a:r>
            <a:endParaRPr lang="en-US" sz="4000" cap="small">
              <a:effectLst>
                <a:outerShdw blurRad="50800" dist="38100" dir="2700000" algn="tl" rotWithShape="0">
                  <a:srgbClr val="000000">
                    <a:alpha val="43000"/>
                  </a:srgbClr>
                </a:outerShdw>
              </a:effectLst>
            </a:endParaRPr>
          </a:p>
        </p:txBody>
      </p:sp>
      <p:sp>
        <p:nvSpPr>
          <p:cNvPr id="4" name="Rectangle 3"/>
          <p:cNvSpPr/>
          <p:nvPr/>
        </p:nvSpPr>
        <p:spPr>
          <a:xfrm>
            <a:off x="72008" y="1196752"/>
            <a:ext cx="9036496" cy="5570756"/>
          </a:xfrm>
          <a:prstGeom prst="rect">
            <a:avLst/>
          </a:prstGeom>
          <a:solidFill>
            <a:schemeClr val="bg2">
              <a:alpha val="75000"/>
            </a:schemeClr>
          </a:solidFill>
        </p:spPr>
        <p:txBody>
          <a:bodyPr wrap="square">
            <a:spAutoFit/>
          </a:bodyPr>
          <a:lstStyle/>
          <a:p>
            <a:r>
              <a:rPr lang="en-US" sz="3200" b="1" dirty="0"/>
              <a:t>	</a:t>
            </a:r>
            <a:r>
              <a:rPr lang="en-US" sz="3200" b="1" dirty="0" smtClean="0">
                <a:latin typeface="+mj-lt"/>
              </a:rPr>
              <a:t>Concerted </a:t>
            </a:r>
            <a:r>
              <a:rPr lang="en-US" sz="3200" b="1" dirty="0">
                <a:latin typeface="+mj-lt"/>
              </a:rPr>
              <a:t>action and leadership </a:t>
            </a:r>
            <a:r>
              <a:rPr lang="en-US" sz="3200" b="1" dirty="0" smtClean="0">
                <a:latin typeface="+mj-lt"/>
              </a:rPr>
              <a:t>from national  governments </a:t>
            </a:r>
          </a:p>
          <a:p>
            <a:endParaRPr lang="en-US" sz="2800" dirty="0" smtClean="0">
              <a:latin typeface="+mj-lt"/>
            </a:endParaRPr>
          </a:p>
          <a:p>
            <a:r>
              <a:rPr lang="en-US" sz="2400" dirty="0" smtClean="0">
                <a:latin typeface="+mj-lt"/>
              </a:rPr>
              <a:t>It is time for everyone to take concerted action!</a:t>
            </a:r>
          </a:p>
          <a:p>
            <a:r>
              <a:rPr lang="en-US" sz="2400" dirty="0">
                <a:latin typeface="+mj-lt"/>
              </a:rPr>
              <a:t>	</a:t>
            </a:r>
            <a:r>
              <a:rPr lang="en-US" sz="2400" dirty="0" smtClean="0">
                <a:latin typeface="+mj-lt"/>
              </a:rPr>
              <a:t>Water managers</a:t>
            </a:r>
          </a:p>
          <a:p>
            <a:r>
              <a:rPr lang="en-US" sz="2400" dirty="0">
                <a:latin typeface="+mj-lt"/>
              </a:rPr>
              <a:t>	</a:t>
            </a:r>
            <a:r>
              <a:rPr lang="en-US" sz="2400" dirty="0" smtClean="0">
                <a:latin typeface="+mj-lt"/>
              </a:rPr>
              <a:t>Leaders </a:t>
            </a:r>
            <a:r>
              <a:rPr lang="en-US" sz="2400" dirty="0">
                <a:latin typeface="+mj-lt"/>
              </a:rPr>
              <a:t>in </a:t>
            </a:r>
            <a:r>
              <a:rPr lang="en-US" sz="2400" dirty="0" smtClean="0">
                <a:latin typeface="+mj-lt"/>
              </a:rPr>
              <a:t>government</a:t>
            </a:r>
          </a:p>
          <a:p>
            <a:r>
              <a:rPr lang="en-US" sz="2400" dirty="0">
                <a:latin typeface="+mj-lt"/>
              </a:rPr>
              <a:t>	</a:t>
            </a:r>
            <a:r>
              <a:rPr lang="en-US" sz="2400" dirty="0" smtClean="0">
                <a:latin typeface="+mj-lt"/>
              </a:rPr>
              <a:t>Civil society</a:t>
            </a:r>
          </a:p>
          <a:p>
            <a:r>
              <a:rPr lang="en-US" sz="2400" dirty="0">
                <a:latin typeface="+mj-lt"/>
              </a:rPr>
              <a:t>	</a:t>
            </a:r>
            <a:r>
              <a:rPr lang="en-US" sz="2400" dirty="0" smtClean="0">
                <a:latin typeface="+mj-lt"/>
              </a:rPr>
              <a:t>Business </a:t>
            </a:r>
            <a:r>
              <a:rPr lang="en-US" sz="2400" dirty="0">
                <a:latin typeface="+mj-lt"/>
              </a:rPr>
              <a:t>at local, basin, national and global </a:t>
            </a:r>
            <a:r>
              <a:rPr lang="en-US" sz="2400" dirty="0" smtClean="0">
                <a:latin typeface="+mj-lt"/>
              </a:rPr>
              <a:t>levels</a:t>
            </a:r>
          </a:p>
          <a:p>
            <a:endParaRPr lang="en-US" sz="2400" dirty="0" smtClean="0">
              <a:latin typeface="+mj-lt"/>
            </a:endParaRPr>
          </a:p>
          <a:p>
            <a:r>
              <a:rPr lang="en-US" sz="2400" dirty="0" smtClean="0">
                <a:latin typeface="+mj-lt"/>
              </a:rPr>
              <a:t>It </a:t>
            </a:r>
            <a:r>
              <a:rPr lang="en-US" sz="2400" dirty="0">
                <a:latin typeface="+mj-lt"/>
              </a:rPr>
              <a:t>is critical that </a:t>
            </a:r>
            <a:r>
              <a:rPr lang="en-US" sz="2400" b="1" i="1" dirty="0">
                <a:latin typeface="+mj-lt"/>
              </a:rPr>
              <a:t>national governments </a:t>
            </a:r>
            <a:r>
              <a:rPr lang="en-US" sz="2400" dirty="0">
                <a:latin typeface="+mj-lt"/>
              </a:rPr>
              <a:t>assume leadership and integrate water as a priority in all key policy </a:t>
            </a:r>
            <a:r>
              <a:rPr lang="en-US" sz="2400" dirty="0" smtClean="0">
                <a:latin typeface="+mj-lt"/>
              </a:rPr>
              <a:t>areas within </a:t>
            </a:r>
            <a:r>
              <a:rPr lang="en-US" sz="2400" dirty="0">
                <a:latin typeface="+mj-lt"/>
              </a:rPr>
              <a:t>their own countries as well as through global policy tracks, such as the </a:t>
            </a:r>
            <a:r>
              <a:rPr lang="en-US" sz="2400" b="1" i="1" dirty="0">
                <a:latin typeface="+mj-lt"/>
              </a:rPr>
              <a:t>Millennium Development </a:t>
            </a:r>
            <a:r>
              <a:rPr lang="en-US" sz="2400" b="1" i="1" dirty="0" smtClean="0">
                <a:latin typeface="+mj-lt"/>
              </a:rPr>
              <a:t>Goals, climate change talks </a:t>
            </a:r>
            <a:r>
              <a:rPr lang="en-US" sz="2400" b="1" i="1" dirty="0">
                <a:latin typeface="+mj-lt"/>
              </a:rPr>
              <a:t>and the </a:t>
            </a:r>
            <a:r>
              <a:rPr lang="en-US" sz="2400" b="1" i="1" dirty="0" smtClean="0">
                <a:latin typeface="+mj-lt"/>
              </a:rPr>
              <a:t>Rio+20 </a:t>
            </a:r>
            <a:r>
              <a:rPr lang="en-US" sz="2400" b="1" i="1" dirty="0">
                <a:latin typeface="+mj-lt"/>
              </a:rPr>
              <a:t>process</a:t>
            </a:r>
            <a:r>
              <a:rPr lang="en-US" sz="2400" dirty="0">
                <a:latin typeface="+mj-lt"/>
              </a:rPr>
              <a:t>.</a:t>
            </a:r>
          </a:p>
        </p:txBody>
      </p:sp>
      <p:pic>
        <p:nvPicPr>
          <p:cNvPr id="5" name="Picture 4"/>
          <p:cNvPicPr>
            <a:picLocks noChangeAspect="1"/>
          </p:cNvPicPr>
          <p:nvPr/>
        </p:nvPicPr>
        <p:blipFill>
          <a:blip r:embed="rId4" cstate="print"/>
          <a:stretch>
            <a:fillRect/>
          </a:stretch>
        </p:blipFill>
        <p:spPr>
          <a:xfrm>
            <a:off x="179512" y="1340768"/>
            <a:ext cx="283338" cy="287536"/>
          </a:xfrm>
          <a:prstGeom prst="rect">
            <a:avLst/>
          </a:prstGeom>
        </p:spPr>
      </p:pic>
    </p:spTree>
    <p:extLst>
      <p:ext uri="{BB962C8B-B14F-4D97-AF65-F5344CB8AC3E}">
        <p14:creationId xmlns="" xmlns:p14="http://schemas.microsoft.com/office/powerpoint/2010/main" val="2278279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0" y="1052734"/>
            <a:ext cx="3347864" cy="5075282"/>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3059832" y="0"/>
            <a:ext cx="3024336" cy="4608512"/>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6062195" y="2175054"/>
            <a:ext cx="3081805" cy="4566313"/>
          </a:xfrm>
          <a:prstGeom prst="rect">
            <a:avLst/>
          </a:prstGeom>
          <a:noFill/>
          <a:ln w="9525">
            <a:noFill/>
            <a:miter lim="800000"/>
            <a:headEnd/>
            <a:tailEnd/>
          </a:ln>
        </p:spPr>
      </p:pic>
      <p:sp>
        <p:nvSpPr>
          <p:cNvPr id="2" name="Rectangle 1"/>
          <p:cNvSpPr/>
          <p:nvPr/>
        </p:nvSpPr>
        <p:spPr>
          <a:xfrm>
            <a:off x="0" y="5517232"/>
            <a:ext cx="1789069" cy="56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51720" y="4619394"/>
            <a:ext cx="1224135" cy="1316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05312" y="4098437"/>
            <a:ext cx="1789069" cy="56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10406" y="3344615"/>
            <a:ext cx="829746" cy="1316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062196" y="6255563"/>
            <a:ext cx="2019412" cy="5625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190802" y="5501741"/>
            <a:ext cx="936576" cy="1316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endCxn id="9" idx="1"/>
          </p:cNvCxnSpPr>
          <p:nvPr/>
        </p:nvCxnSpPr>
        <p:spPr>
          <a:xfrm>
            <a:off x="6062196" y="5373216"/>
            <a:ext cx="0" cy="11636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79712" y="4653136"/>
            <a:ext cx="4464496" cy="1354217"/>
          </a:xfrm>
          <a:prstGeom prst="rect">
            <a:avLst/>
          </a:prstGeom>
          <a:noFill/>
        </p:spPr>
        <p:txBody>
          <a:bodyPr wrap="square" rtlCol="0">
            <a:spAutoFit/>
          </a:bodyPr>
          <a:lstStyle/>
          <a:p>
            <a:pPr algn="ctr"/>
            <a:r>
              <a:rPr lang="en-US" sz="3200" i="1" dirty="0" smtClean="0">
                <a:latin typeface="+mj-lt"/>
              </a:rPr>
              <a:t>Thank you for your attention</a:t>
            </a:r>
          </a:p>
          <a:p>
            <a:endParaRPr lang="en-US" i="1" dirty="0"/>
          </a:p>
        </p:txBody>
      </p:sp>
      <p:pic>
        <p:nvPicPr>
          <p:cNvPr id="14" name="Picture 13" descr="WWAP_Visual_ID_Hrz.tif"/>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411760" y="5866965"/>
            <a:ext cx="3422244" cy="972855"/>
          </a:xfrm>
          <a:prstGeom prst="rect">
            <a:avLst/>
          </a:prstGeom>
        </p:spPr>
      </p:pic>
    </p:spTree>
    <p:extLst>
      <p:ext uri="{BB962C8B-B14F-4D97-AF65-F5344CB8AC3E}">
        <p14:creationId xmlns="" xmlns:p14="http://schemas.microsoft.com/office/powerpoint/2010/main" val="37451061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417512"/>
          </a:xfrm>
        </p:spPr>
        <p:txBody>
          <a:bodyPr/>
          <a:lstStyle/>
          <a:p>
            <a:pPr eaLnBrk="1" hangingPunct="1"/>
            <a:r>
              <a:rPr lang="en-CA" sz="2400" b="1">
                <a:solidFill>
                  <a:schemeClr val="tx1"/>
                </a:solidFill>
                <a:latin typeface="Arial" charset="0"/>
              </a:rPr>
              <a:t>Farmer managed GW systems in Andra Pradesh, India</a:t>
            </a:r>
            <a:endParaRPr lang="fr-CA" sz="2400" b="1">
              <a:latin typeface="Arial" charset="0"/>
            </a:endParaRPr>
          </a:p>
        </p:txBody>
      </p:sp>
      <p:sp>
        <p:nvSpPr>
          <p:cNvPr id="4099" name="Content Placeholder 2"/>
          <p:cNvSpPr>
            <a:spLocks noGrp="1"/>
          </p:cNvSpPr>
          <p:nvPr>
            <p:ph idx="1"/>
          </p:nvPr>
        </p:nvSpPr>
        <p:spPr>
          <a:xfrm>
            <a:off x="457200" y="1125538"/>
            <a:ext cx="8229600" cy="5399087"/>
          </a:xfrm>
        </p:spPr>
        <p:txBody>
          <a:bodyPr/>
          <a:lstStyle/>
          <a:p>
            <a:pPr marL="0" indent="0" eaLnBrk="1" hangingPunct="1">
              <a:buFontTx/>
              <a:buNone/>
            </a:pPr>
            <a:r>
              <a:rPr lang="en-US" sz="2400" dirty="0">
                <a:latin typeface="Arial" charset="0"/>
              </a:rPr>
              <a:t>The Andhra Pradesh Farmers Ground Water Management System (APFAMGS) is a community-based project involving over 28,000 men and women farmers in 638 villages across 7 drought-prone districts. </a:t>
            </a:r>
          </a:p>
          <a:p>
            <a:pPr marL="0" indent="0" eaLnBrk="1" hangingPunct="1">
              <a:buFontTx/>
              <a:buNone/>
            </a:pPr>
            <a:endParaRPr lang="en-US" sz="2400" dirty="0">
              <a:latin typeface="Arial" charset="0"/>
            </a:endParaRPr>
          </a:p>
          <a:p>
            <a:pPr marL="0" indent="0" eaLnBrk="1" hangingPunct="1">
              <a:buFontTx/>
              <a:buNone/>
            </a:pPr>
            <a:r>
              <a:rPr lang="en-US" sz="2400" dirty="0">
                <a:latin typeface="Arial" charset="0"/>
              </a:rPr>
              <a:t>A demand-side approach to the project allows farmers to manage their water resources, understand how groundwater systems operate, and make informed choices regarding their water use. The underlying premise of APFAMGS is that sustainable management of groundwater is feasible only if users understand its occurrence, cycle and limited availability, as well collective decision-making, which will govern the resource.</a:t>
            </a:r>
            <a:endParaRPr lang="fr-CA" sz="2400" dirty="0">
              <a:latin typeface="Arial" charset="0"/>
            </a:endParaRPr>
          </a:p>
        </p:txBody>
      </p:sp>
    </p:spTree>
    <p:extLst>
      <p:ext uri="{BB962C8B-B14F-4D97-AF65-F5344CB8AC3E}">
        <p14:creationId xmlns="" xmlns:p14="http://schemas.microsoft.com/office/powerpoint/2010/main" val="680403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850" y="115888"/>
            <a:ext cx="8351838" cy="1152525"/>
          </a:xfrm>
        </p:spPr>
        <p:txBody>
          <a:bodyPr/>
          <a:lstStyle/>
          <a:p>
            <a:pPr eaLnBrk="1" hangingPunct="1"/>
            <a:r>
              <a:rPr lang="en-CA" sz="2400" b="1">
                <a:solidFill>
                  <a:schemeClr val="tx1"/>
                </a:solidFill>
                <a:latin typeface="Arial" charset="0"/>
              </a:rPr>
              <a:t>Constructed wetlands for wastewater treatment in Bayawan City</a:t>
            </a:r>
            <a:endParaRPr lang="fr-CA" sz="2400" b="1">
              <a:latin typeface="Arial" charset="0"/>
            </a:endParaRPr>
          </a:p>
        </p:txBody>
      </p:sp>
      <p:sp>
        <p:nvSpPr>
          <p:cNvPr id="6147" name="Content Placeholder 2"/>
          <p:cNvSpPr>
            <a:spLocks noGrp="1"/>
          </p:cNvSpPr>
          <p:nvPr>
            <p:ph idx="1"/>
          </p:nvPr>
        </p:nvSpPr>
        <p:spPr>
          <a:xfrm>
            <a:off x="457200" y="1052513"/>
            <a:ext cx="8229600" cy="5073650"/>
          </a:xfrm>
        </p:spPr>
        <p:txBody>
          <a:bodyPr/>
          <a:lstStyle/>
          <a:p>
            <a:pPr marL="0" indent="0" eaLnBrk="1" hangingPunct="1">
              <a:buFontTx/>
              <a:buNone/>
            </a:pPr>
            <a:r>
              <a:rPr lang="en-CA" sz="2400">
                <a:latin typeface="Arial" charset="0"/>
              </a:rPr>
              <a:t>An artificial wetland was constructed to filter and transform nutrients and other constituents. The treated wastewater (97 % removal of BOD) was used initially for concrete production for construction. The effluent has almost ideal concentrations of nitrogen and phosphate to be used for </a:t>
            </a:r>
            <a:r>
              <a:rPr lang="ja-JP" altLang="en-CA" sz="2400">
                <a:latin typeface="Arial" charset="0"/>
              </a:rPr>
              <a:t>‘</a:t>
            </a:r>
            <a:r>
              <a:rPr lang="en-CA" sz="2400">
                <a:latin typeface="Arial" charset="0"/>
              </a:rPr>
              <a:t>fertigation</a:t>
            </a:r>
            <a:r>
              <a:rPr lang="ja-JP" altLang="en-CA" sz="2400">
                <a:latin typeface="Arial" charset="0"/>
              </a:rPr>
              <a:t>’</a:t>
            </a:r>
            <a:r>
              <a:rPr lang="en-CA" sz="2400">
                <a:latin typeface="Arial" charset="0"/>
              </a:rPr>
              <a:t> (to fertilise and irrigate). It is now used for an organic cut flower and vegetable farming project. Since November 2008 frequent and accurate analysis is conducted to analyse for faecal coliforms.</a:t>
            </a:r>
          </a:p>
          <a:p>
            <a:pPr marL="0" indent="0" eaLnBrk="1" hangingPunct="1">
              <a:buFontTx/>
              <a:buNone/>
            </a:pPr>
            <a:endParaRPr lang="en-CA" sz="2400">
              <a:latin typeface="Arial" charset="0"/>
            </a:endParaRPr>
          </a:p>
          <a:p>
            <a:pPr marL="0" indent="0" eaLnBrk="1" hangingPunct="1">
              <a:buFontTx/>
              <a:buNone/>
            </a:pPr>
            <a:r>
              <a:rPr lang="en-US" sz="2400">
                <a:latin typeface="Arial" charset="0"/>
              </a:rPr>
              <a:t>The investment in this constructed wetland infrastructure provides water resources for various economic activities, which would otherwise be </a:t>
            </a:r>
            <a:r>
              <a:rPr lang="fr-CA" sz="2400">
                <a:latin typeface="Arial" charset="0"/>
              </a:rPr>
              <a:t>compromised, thereby reducing uncertainty.</a:t>
            </a:r>
          </a:p>
        </p:txBody>
      </p:sp>
    </p:spTree>
    <p:extLst>
      <p:ext uri="{BB962C8B-B14F-4D97-AF65-F5344CB8AC3E}">
        <p14:creationId xmlns="" xmlns:p14="http://schemas.microsoft.com/office/powerpoint/2010/main" val="21092275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922337"/>
          </a:xfrm>
        </p:spPr>
        <p:txBody>
          <a:bodyPr/>
          <a:lstStyle/>
          <a:p>
            <a:r>
              <a:rPr lang="en-CA" sz="3600">
                <a:latin typeface="Arial" charset="0"/>
              </a:rPr>
              <a:t>Dow chemical and city of Terneuzen</a:t>
            </a:r>
            <a:endParaRPr lang="fr-CA" sz="3600">
              <a:latin typeface="Arial" charset="0"/>
            </a:endParaRPr>
          </a:p>
        </p:txBody>
      </p:sp>
      <p:sp>
        <p:nvSpPr>
          <p:cNvPr id="8195" name="Content Placeholder 2"/>
          <p:cNvSpPr>
            <a:spLocks noGrp="1"/>
          </p:cNvSpPr>
          <p:nvPr>
            <p:ph idx="1"/>
          </p:nvPr>
        </p:nvSpPr>
        <p:spPr>
          <a:xfrm>
            <a:off x="457200" y="1125538"/>
            <a:ext cx="8229600" cy="5000625"/>
          </a:xfrm>
        </p:spPr>
        <p:txBody>
          <a:bodyPr/>
          <a:lstStyle/>
          <a:p>
            <a:pPr marL="0" indent="0">
              <a:buFontTx/>
              <a:buNone/>
            </a:pPr>
            <a:r>
              <a:rPr lang="fr-CA" sz="2800">
                <a:latin typeface="Arial" charset="0"/>
              </a:rPr>
              <a:t>Dow’s Terneuzen manufacturing </a:t>
            </a:r>
            <a:r>
              <a:rPr lang="en-US" sz="2800">
                <a:latin typeface="Arial" charset="0"/>
              </a:rPr>
              <a:t>facilities in the Netherlands require a significant amount of freshwater. Since 2007, the site accepts more than 9.9 million litres of municipal household wastewater every day. Dow has been able to cut its freshwater use in half by using the wastewater from the municipality and also through recycling efforts. Not only does Dow save money on energy, but</a:t>
            </a:r>
            <a:r>
              <a:rPr lang="en-CA" sz="2800">
                <a:latin typeface="Arial" charset="0"/>
              </a:rPr>
              <a:t> the municipality saves on treatment, which is done by Dow. This is a win-win approach. Trade-offs don</a:t>
            </a:r>
            <a:r>
              <a:rPr lang="ja-JP" altLang="en-CA" sz="2800">
                <a:latin typeface="Arial" charset="0"/>
              </a:rPr>
              <a:t>’</a:t>
            </a:r>
            <a:r>
              <a:rPr lang="en-CA" sz="2800">
                <a:latin typeface="Arial" charset="0"/>
              </a:rPr>
              <a:t>t need to be negative)</a:t>
            </a:r>
            <a:endParaRPr lang="fr-CA" sz="2800">
              <a:latin typeface="Arial" charset="0"/>
            </a:endParaRPr>
          </a:p>
        </p:txBody>
      </p:sp>
    </p:spTree>
    <p:extLst>
      <p:ext uri="{BB962C8B-B14F-4D97-AF65-F5344CB8AC3E}">
        <p14:creationId xmlns="" xmlns:p14="http://schemas.microsoft.com/office/powerpoint/2010/main" val="39442180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79388" y="274638"/>
            <a:ext cx="8713787" cy="1143000"/>
          </a:xfrm>
        </p:spPr>
        <p:txBody>
          <a:bodyPr/>
          <a:lstStyle/>
          <a:p>
            <a:r>
              <a:rPr lang="en-US" sz="2800">
                <a:latin typeface="Arial" charset="0"/>
              </a:rPr>
              <a:t>Cuba uses organic agriculture for sustainable growth</a:t>
            </a:r>
            <a:endParaRPr lang="fr-CA" sz="2800">
              <a:latin typeface="Arial" charset="0"/>
            </a:endParaRPr>
          </a:p>
        </p:txBody>
      </p:sp>
      <p:sp>
        <p:nvSpPr>
          <p:cNvPr id="11267" name="Content Placeholder 2"/>
          <p:cNvSpPr>
            <a:spLocks noGrp="1"/>
          </p:cNvSpPr>
          <p:nvPr>
            <p:ph idx="1"/>
          </p:nvPr>
        </p:nvSpPr>
        <p:spPr/>
        <p:txBody>
          <a:bodyPr/>
          <a:lstStyle/>
          <a:p>
            <a:pPr marL="0" indent="0">
              <a:buFontTx/>
              <a:buNone/>
            </a:pPr>
            <a:r>
              <a:rPr lang="en-US" sz="2400">
                <a:latin typeface="Arial" charset="0"/>
              </a:rPr>
              <a:t>While ensuring national food security under a trade embargo, Cuba’s transition to organic agriculture has also had a positive impact on people’s livelihoods by guaranteeing a steady income for a significant proportion of the population. Moreover, the lack of pesticides for agricultural production is likely to have a positive long-term impact on Cubans’ well-being since such chemicals are often associated with various negative health implications such as </a:t>
            </a:r>
            <a:r>
              <a:rPr lang="fr-CA" sz="2400">
                <a:latin typeface="Arial" charset="0"/>
              </a:rPr>
              <a:t>certain forms of cancer.</a:t>
            </a:r>
          </a:p>
        </p:txBody>
      </p:sp>
    </p:spTree>
    <p:extLst>
      <p:ext uri="{BB962C8B-B14F-4D97-AF65-F5344CB8AC3E}">
        <p14:creationId xmlns="" xmlns:p14="http://schemas.microsoft.com/office/powerpoint/2010/main" val="3241143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74638"/>
            <a:ext cx="8229600" cy="706437"/>
          </a:xfrm>
        </p:spPr>
        <p:txBody>
          <a:bodyPr/>
          <a:lstStyle/>
          <a:p>
            <a:r>
              <a:rPr lang="en-US" sz="2800">
                <a:latin typeface="Arial" charset="0"/>
              </a:rPr>
              <a:t>Implicit valuation reduces business and water risks</a:t>
            </a:r>
            <a:br>
              <a:rPr lang="en-US" sz="2800">
                <a:latin typeface="Arial" charset="0"/>
              </a:rPr>
            </a:br>
            <a:endParaRPr lang="fr-CA" sz="2800">
              <a:latin typeface="Arial" charset="0"/>
            </a:endParaRPr>
          </a:p>
        </p:txBody>
      </p:sp>
      <p:sp>
        <p:nvSpPr>
          <p:cNvPr id="13315" name="Content Placeholder 2"/>
          <p:cNvSpPr>
            <a:spLocks noGrp="1"/>
          </p:cNvSpPr>
          <p:nvPr>
            <p:ph idx="1"/>
          </p:nvPr>
        </p:nvSpPr>
        <p:spPr>
          <a:xfrm>
            <a:off x="323850" y="620713"/>
            <a:ext cx="8569325" cy="5505450"/>
          </a:xfrm>
        </p:spPr>
        <p:txBody>
          <a:bodyPr/>
          <a:lstStyle/>
          <a:p>
            <a:pPr marL="0" indent="0">
              <a:buFontTx/>
              <a:buNone/>
            </a:pPr>
            <a:r>
              <a:rPr lang="en-US" sz="1800">
                <a:latin typeface="Arial" charset="0"/>
              </a:rPr>
              <a:t>Rio Tinto Aluminium’s Weipa bauxite-mining operations in Australia have multiple sources of water, each of which has its own associated costs and additional values. The four main sources are:</a:t>
            </a:r>
          </a:p>
          <a:p>
            <a:pPr marL="0" indent="0">
              <a:buFontTx/>
              <a:buNone/>
            </a:pPr>
            <a:r>
              <a:rPr lang="en-US" sz="1800">
                <a:latin typeface="Arial" charset="0"/>
              </a:rPr>
              <a:t>• Recycled or reused water from the tailings dam</a:t>
            </a:r>
          </a:p>
          <a:p>
            <a:pPr marL="0" indent="0">
              <a:buFontTx/>
              <a:buNone/>
            </a:pPr>
            <a:r>
              <a:rPr lang="en-US" sz="1800">
                <a:latin typeface="Arial" charset="0"/>
              </a:rPr>
              <a:t>• Site rainfall runoff</a:t>
            </a:r>
          </a:p>
          <a:p>
            <a:pPr marL="0" indent="0">
              <a:buFontTx/>
              <a:buNone/>
            </a:pPr>
            <a:r>
              <a:rPr lang="en-US" sz="1800">
                <a:latin typeface="Arial" charset="0"/>
              </a:rPr>
              <a:t>• Shallow aquifers underlying the area.</a:t>
            </a:r>
          </a:p>
          <a:p>
            <a:pPr marL="0" indent="0">
              <a:buFontTx/>
              <a:buNone/>
            </a:pPr>
            <a:r>
              <a:rPr lang="en-US" sz="1800">
                <a:latin typeface="Arial" charset="0"/>
              </a:rPr>
              <a:t>• The deeper aquifers of the Great Artesian Basin.</a:t>
            </a:r>
          </a:p>
          <a:p>
            <a:pPr marL="0" indent="0">
              <a:buFontTx/>
              <a:buNone/>
            </a:pPr>
            <a:r>
              <a:rPr lang="en-US" sz="1800">
                <a:latin typeface="Arial" charset="0"/>
              </a:rPr>
              <a:t>Availability of the different sources can vary during the year. </a:t>
            </a:r>
          </a:p>
          <a:p>
            <a:pPr marL="0" indent="0">
              <a:buFontTx/>
              <a:buNone/>
            </a:pPr>
            <a:r>
              <a:rPr lang="en-US" sz="1800">
                <a:latin typeface="Arial" charset="0"/>
              </a:rPr>
              <a:t>Rio Tinto identified the level of sensitivity of the shallow aquifers and the Great Artesian Basin during normal environmental risk management processes. This has been reinforced by engagement with key stakeholders, including the Great Artesian Basin Coordinating Committee and nongovernmental organizations.</a:t>
            </a:r>
            <a:r>
              <a:rPr lang="fr-CA" sz="1800">
                <a:latin typeface="Arial" charset="0"/>
              </a:rPr>
              <a:t> </a:t>
            </a:r>
          </a:p>
          <a:p>
            <a:pPr marL="0" indent="0">
              <a:buFontTx/>
              <a:buNone/>
            </a:pPr>
            <a:r>
              <a:rPr lang="en-US" sz="1800">
                <a:latin typeface="Arial" charset="0"/>
              </a:rPr>
              <a:t>These processes have aided the establishment of a formal hierarchy of sources, directing the operation to source first from tailings dams, then ‘slots’, then the shallow aquifers, and finally the Great Artesian Basin aquifers. The costs of these sources vary considerably. Instead of always using them in the order of cost increase, the establishment of the sourcing hierarchy effectively places an implicit value on the natural sources of water. In the case of the Great Artesian basin, the focus is on the long-term sustainability of the resource, as it has the slowest rate of recharge.</a:t>
            </a:r>
            <a:endParaRPr lang="fr-CA" sz="1800">
              <a:latin typeface="Arial" charset="0"/>
            </a:endParaRPr>
          </a:p>
        </p:txBody>
      </p:sp>
    </p:spTree>
    <p:extLst>
      <p:ext uri="{BB962C8B-B14F-4D97-AF65-F5344CB8AC3E}">
        <p14:creationId xmlns="" xmlns:p14="http://schemas.microsoft.com/office/powerpoint/2010/main" val="212992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r-CA" sz="2800">
                <a:latin typeface="Arial" charset="0"/>
              </a:rPr>
              <a:t>Autovias’s Waterway Program</a:t>
            </a:r>
          </a:p>
        </p:txBody>
      </p:sp>
      <p:sp>
        <p:nvSpPr>
          <p:cNvPr id="15363" name="Content Placeholder 2"/>
          <p:cNvSpPr>
            <a:spLocks noGrp="1"/>
          </p:cNvSpPr>
          <p:nvPr>
            <p:ph idx="1"/>
          </p:nvPr>
        </p:nvSpPr>
        <p:spPr>
          <a:xfrm>
            <a:off x="250825" y="1268413"/>
            <a:ext cx="8642350" cy="4537075"/>
          </a:xfrm>
        </p:spPr>
        <p:txBody>
          <a:bodyPr/>
          <a:lstStyle/>
          <a:p>
            <a:pPr marL="0" indent="0">
              <a:buFontTx/>
              <a:buNone/>
            </a:pPr>
            <a:r>
              <a:rPr lang="en-US" sz="2400">
                <a:latin typeface="Arial" charset="0"/>
              </a:rPr>
              <a:t>Autovias built and manages 316.5 km of highways in Brazil’s São Paulo State. Including infrastructure construction could change the landscape, leading to erosion, settling, and decreased groundwater infiltration.</a:t>
            </a:r>
          </a:p>
          <a:p>
            <a:pPr marL="0" indent="0">
              <a:buFontTx/>
              <a:buNone/>
            </a:pPr>
            <a:r>
              <a:rPr lang="en-US" sz="2400">
                <a:latin typeface="Arial" charset="0"/>
              </a:rPr>
              <a:t>Autovias </a:t>
            </a:r>
            <a:r>
              <a:rPr lang="fr-CA" sz="2400">
                <a:latin typeface="Arial" charset="0"/>
              </a:rPr>
              <a:t>has developed </a:t>
            </a:r>
            <a:r>
              <a:rPr lang="en-US" sz="2400">
                <a:latin typeface="Arial" charset="0"/>
              </a:rPr>
              <a:t>a project that collects water on the highways’ surfaces and directs it towards the Guarani aquifer recharge zone. The company designed the program mainly to protect this vital water resource. Autovias earns no direct income from putting water into the aquifer, but the program helps decrease the need for road maintenance and prevents washouts, thus saving </a:t>
            </a:r>
            <a:r>
              <a:rPr lang="fr-CA" sz="2400">
                <a:latin typeface="Arial" charset="0"/>
              </a:rPr>
              <a:t>the company money.</a:t>
            </a:r>
            <a:endParaRPr lang="en-CA" sz="2400">
              <a:latin typeface="Arial" charset="0"/>
            </a:endParaRPr>
          </a:p>
          <a:p>
            <a:pPr marL="0" indent="0">
              <a:buFontTx/>
              <a:buNone/>
            </a:pPr>
            <a:r>
              <a:rPr lang="en-CA" sz="2400">
                <a:latin typeface="Arial" charset="0"/>
              </a:rPr>
              <a:t>Another win-win solution!</a:t>
            </a:r>
            <a:endParaRPr lang="fr-CA" sz="2400">
              <a:latin typeface="Arial" charset="0"/>
            </a:endParaRPr>
          </a:p>
        </p:txBody>
      </p:sp>
    </p:spTree>
    <p:extLst>
      <p:ext uri="{BB962C8B-B14F-4D97-AF65-F5344CB8AC3E}">
        <p14:creationId xmlns="" xmlns:p14="http://schemas.microsoft.com/office/powerpoint/2010/main" val="2795203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114362" y="1340768"/>
            <a:ext cx="8994142" cy="4392488"/>
          </a:xfrm>
          <a:prstGeom prst="rect">
            <a:avLst/>
          </a:prstGeom>
        </p:spPr>
      </p:pic>
      <p:pic>
        <p:nvPicPr>
          <p:cNvPr id="8" name="Picture 7"/>
          <p:cNvPicPr>
            <a:picLocks noChangeAspect="1"/>
          </p:cNvPicPr>
          <p:nvPr/>
        </p:nvPicPr>
        <p:blipFill>
          <a:blip r:embed="rId4" cstate="print">
            <a:alphaModFix amt="36000"/>
          </a:blip>
          <a:stretch>
            <a:fillRect/>
          </a:stretch>
        </p:blipFill>
        <p:spPr>
          <a:xfrm>
            <a:off x="7018" y="260648"/>
            <a:ext cx="9144000" cy="706963"/>
          </a:xfrm>
          <a:prstGeom prst="rect">
            <a:avLst/>
          </a:prstGeom>
        </p:spPr>
      </p:pic>
      <p:sp>
        <p:nvSpPr>
          <p:cNvPr id="9" name="Title 1"/>
          <p:cNvSpPr>
            <a:spLocks noGrp="1"/>
          </p:cNvSpPr>
          <p:nvPr>
            <p:ph type="title"/>
          </p:nvPr>
        </p:nvSpPr>
        <p:spPr>
          <a:xfrm>
            <a:off x="0" y="-27384"/>
            <a:ext cx="9144000" cy="1143000"/>
          </a:xfrm>
        </p:spPr>
        <p:txBody>
          <a:bodyPr>
            <a:normAutofit fontScale="90000"/>
          </a:bodyPr>
          <a:lstStyle/>
          <a:p>
            <a:r>
              <a:rPr lang="en-US" cap="small" dirty="0" smtClean="0">
                <a:effectLst>
                  <a:outerShdw blurRad="50800" dist="38100" dir="2700000" algn="tl" rotWithShape="0">
                    <a:srgbClr val="000000">
                      <a:alpha val="43000"/>
                    </a:srgbClr>
                  </a:outerShdw>
                </a:effectLst>
              </a:rPr>
              <a:t>WWDR4 highlights the UN </a:t>
            </a:r>
            <a:r>
              <a:rPr lang="en-US" cap="small" dirty="0">
                <a:effectLst>
                  <a:outerShdw blurRad="50800" dist="38100" dir="2700000" algn="tl" rotWithShape="0">
                    <a:srgbClr val="000000">
                      <a:alpha val="43000"/>
                    </a:srgbClr>
                  </a:outerShdw>
                </a:effectLst>
              </a:rPr>
              <a:t>working as ONE</a:t>
            </a:r>
          </a:p>
        </p:txBody>
      </p:sp>
      <p:pic>
        <p:nvPicPr>
          <p:cNvPr id="10" name="Picture 9" descr="WWAP_Visual_ID_Hrz.tif"/>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5724128" y="5885145"/>
            <a:ext cx="3422244" cy="972855"/>
          </a:xfrm>
          <a:prstGeom prst="rect">
            <a:avLst/>
          </a:prstGeom>
        </p:spPr>
      </p:pic>
    </p:spTree>
    <p:extLst>
      <p:ext uri="{BB962C8B-B14F-4D97-AF65-F5344CB8AC3E}">
        <p14:creationId xmlns="" xmlns:p14="http://schemas.microsoft.com/office/powerpoint/2010/main" val="43580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8334" y="1844824"/>
            <a:ext cx="8229600" cy="4608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p>
        </p:txBody>
      </p:sp>
      <p:pic>
        <p:nvPicPr>
          <p:cNvPr id="9" name="Picture 8"/>
          <p:cNvPicPr>
            <a:picLocks noChangeAspect="1"/>
          </p:cNvPicPr>
          <p:nvPr/>
        </p:nvPicPr>
        <p:blipFill>
          <a:blip r:embed="rId3" cstate="print">
            <a:alphaModFix amt="36000"/>
          </a:blip>
          <a:stretch>
            <a:fillRect/>
          </a:stretch>
        </p:blipFill>
        <p:spPr>
          <a:xfrm>
            <a:off x="7018" y="260648"/>
            <a:ext cx="9144000" cy="706963"/>
          </a:xfrm>
          <a:prstGeom prst="rect">
            <a:avLst/>
          </a:prstGeom>
        </p:spPr>
      </p:pic>
      <p:sp>
        <p:nvSpPr>
          <p:cNvPr id="2" name="Title 1"/>
          <p:cNvSpPr>
            <a:spLocks noGrp="1"/>
          </p:cNvSpPr>
          <p:nvPr>
            <p:ph type="title"/>
          </p:nvPr>
        </p:nvSpPr>
        <p:spPr>
          <a:xfrm>
            <a:off x="518864" y="-27384"/>
            <a:ext cx="8229600" cy="1143000"/>
          </a:xfrm>
        </p:spPr>
        <p:txBody>
          <a:bodyPr>
            <a:normAutofit/>
          </a:bodyPr>
          <a:lstStyle/>
          <a:p>
            <a:pPr algn="l"/>
            <a:r>
              <a:rPr lang="en-US" sz="4000" cap="small" smtClean="0">
                <a:effectLst>
                  <a:outerShdw blurRad="50800" dist="38100" dir="2700000" algn="tl" rotWithShape="0">
                    <a:srgbClr val="000000">
                      <a:alpha val="43000"/>
                    </a:srgbClr>
                  </a:outerShdw>
                </a:effectLst>
              </a:rPr>
              <a:t>WWDR4 audience</a:t>
            </a:r>
            <a:endParaRPr lang="en-US" sz="4000" cap="small">
              <a:effectLst>
                <a:outerShdw blurRad="50800" dist="38100" dir="2700000" algn="tl" rotWithShape="0">
                  <a:srgbClr val="000000">
                    <a:alpha val="43000"/>
                  </a:srgbClr>
                </a:outerShdw>
              </a:effectLst>
            </a:endParaRPr>
          </a:p>
        </p:txBody>
      </p:sp>
      <p:sp>
        <p:nvSpPr>
          <p:cNvPr id="6" name="Title 1"/>
          <p:cNvSpPr txBox="1">
            <a:spLocks/>
          </p:cNvSpPr>
          <p:nvPr/>
        </p:nvSpPr>
        <p:spPr>
          <a:xfrm>
            <a:off x="36512" y="980728"/>
            <a:ext cx="9144000" cy="5184576"/>
          </a:xfrm>
          <a:prstGeom prst="rect">
            <a:avLst/>
          </a:prstGeom>
          <a:no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400" dirty="0" smtClean="0"/>
              <a:t>	</a:t>
            </a:r>
            <a:r>
              <a:rPr lang="en-US" sz="2400" dirty="0" smtClean="0"/>
              <a:t>Recent </a:t>
            </a:r>
            <a:r>
              <a:rPr lang="en-CA" sz="2400" dirty="0" smtClean="0"/>
              <a:t>UN-Water survey </a:t>
            </a:r>
            <a:r>
              <a:rPr lang="en-CA" sz="2400" dirty="0"/>
              <a:t>shows </a:t>
            </a:r>
            <a:r>
              <a:rPr lang="en-CA" sz="2400" dirty="0" smtClean="0"/>
              <a:t>that the WWDR is</a:t>
            </a:r>
          </a:p>
          <a:p>
            <a:pPr algn="l"/>
            <a:r>
              <a:rPr lang="en-CA" sz="2400" dirty="0" smtClean="0"/>
              <a:t>             used extensively for:</a:t>
            </a:r>
          </a:p>
          <a:p>
            <a:pPr algn="l"/>
            <a:r>
              <a:rPr lang="en-CA" sz="2400" dirty="0" smtClean="0"/>
              <a:t>	- self learning, - educational support, </a:t>
            </a:r>
          </a:p>
          <a:p>
            <a:pPr algn="l"/>
            <a:r>
              <a:rPr lang="en-CA" sz="2400" dirty="0"/>
              <a:t>	</a:t>
            </a:r>
            <a:r>
              <a:rPr lang="en-CA" sz="2400" dirty="0" smtClean="0"/>
              <a:t> - advocacy and policy development ,</a:t>
            </a:r>
          </a:p>
          <a:p>
            <a:pPr algn="l"/>
            <a:r>
              <a:rPr lang="en-CA" sz="2400" dirty="0" smtClean="0"/>
              <a:t>	- drawing on </a:t>
            </a:r>
            <a:r>
              <a:rPr lang="en-CA" sz="2400" dirty="0"/>
              <a:t>the lessons </a:t>
            </a:r>
            <a:r>
              <a:rPr lang="en-CA" sz="2400" dirty="0" smtClean="0"/>
              <a:t>learned presented</a:t>
            </a:r>
          </a:p>
          <a:p>
            <a:pPr algn="l"/>
            <a:r>
              <a:rPr lang="en-CA" sz="2400" dirty="0" smtClean="0"/>
              <a:t>                in the report</a:t>
            </a:r>
          </a:p>
          <a:p>
            <a:pPr algn="l"/>
            <a:endParaRPr lang="en-CA" sz="2400" dirty="0" smtClean="0"/>
          </a:p>
          <a:p>
            <a:pPr algn="l"/>
            <a:r>
              <a:rPr lang="en-CA" sz="2400" dirty="0" smtClean="0"/>
              <a:t>	</a:t>
            </a:r>
          </a:p>
        </p:txBody>
      </p:sp>
      <p:pic>
        <p:nvPicPr>
          <p:cNvPr id="3" name="Picture 2"/>
          <p:cNvPicPr>
            <a:picLocks noChangeAspect="1"/>
          </p:cNvPicPr>
          <p:nvPr/>
        </p:nvPicPr>
        <p:blipFill>
          <a:blip r:embed="rId4" cstate="print"/>
          <a:stretch>
            <a:fillRect/>
          </a:stretch>
        </p:blipFill>
        <p:spPr>
          <a:xfrm>
            <a:off x="285720" y="1643050"/>
            <a:ext cx="283338" cy="287536"/>
          </a:xfrm>
          <a:prstGeom prst="rect">
            <a:avLst/>
          </a:prstGeom>
        </p:spPr>
      </p:pic>
    </p:spTree>
    <p:extLst>
      <p:ext uri="{BB962C8B-B14F-4D97-AF65-F5344CB8AC3E}">
        <p14:creationId xmlns="" xmlns:p14="http://schemas.microsoft.com/office/powerpoint/2010/main" val="3734061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155" y="980728"/>
            <a:ext cx="9144000" cy="4893647"/>
          </a:xfrm>
          <a:prstGeom prst="rect">
            <a:avLst/>
          </a:prstGeom>
          <a:noFill/>
        </p:spPr>
        <p:txBody>
          <a:bodyPr wrap="square">
            <a:spAutoFit/>
          </a:bodyPr>
          <a:lstStyle/>
          <a:p>
            <a:endParaRPr lang="en-US" sz="2400" dirty="0"/>
          </a:p>
          <a:p>
            <a:r>
              <a:rPr lang="en-US" sz="2400" dirty="0"/>
              <a:t> </a:t>
            </a:r>
            <a:r>
              <a:rPr lang="en-US" sz="2400" dirty="0" smtClean="0"/>
              <a:t>	Comprehensive scope: 17 areas/topics/sectors</a:t>
            </a:r>
          </a:p>
          <a:p>
            <a:endParaRPr lang="en-US" sz="2400" dirty="0" smtClean="0"/>
          </a:p>
          <a:p>
            <a:r>
              <a:rPr lang="en-US" sz="2400" dirty="0"/>
              <a:t>	</a:t>
            </a:r>
            <a:r>
              <a:rPr lang="en-US" sz="2400" dirty="0" smtClean="0"/>
              <a:t>New regional component</a:t>
            </a:r>
          </a:p>
          <a:p>
            <a:endParaRPr lang="en-US" sz="2400" dirty="0" smtClean="0"/>
          </a:p>
          <a:p>
            <a:r>
              <a:rPr lang="en-US" sz="2400" dirty="0" smtClean="0"/>
              <a:t>	Holistic within and outside </a:t>
            </a:r>
            <a:r>
              <a:rPr lang="en-US" sz="2400" i="1" dirty="0" smtClean="0"/>
              <a:t>the water box</a:t>
            </a:r>
          </a:p>
          <a:p>
            <a:endParaRPr lang="en-US" sz="2400" dirty="0" smtClean="0"/>
          </a:p>
          <a:p>
            <a:r>
              <a:rPr lang="en-US" sz="2400" dirty="0" smtClean="0"/>
              <a:t>	Glimpses into possible futures</a:t>
            </a:r>
          </a:p>
          <a:p>
            <a:r>
              <a:rPr lang="en-US" sz="2400" dirty="0"/>
              <a:t> </a:t>
            </a:r>
            <a:r>
              <a:rPr lang="en-US" sz="2400" dirty="0" smtClean="0"/>
              <a:t>	</a:t>
            </a:r>
          </a:p>
          <a:p>
            <a:r>
              <a:rPr lang="en-US" sz="2400" dirty="0" smtClean="0"/>
              <a:t>	Gender-mainstreamed</a:t>
            </a:r>
          </a:p>
          <a:p>
            <a:endParaRPr lang="en-US" sz="2400" dirty="0"/>
          </a:p>
          <a:p>
            <a:r>
              <a:rPr lang="en-US" sz="2400" dirty="0" smtClean="0"/>
              <a:t>	Thematic focus: ‘Managing water </a:t>
            </a:r>
            <a:r>
              <a:rPr lang="en-US" sz="2400" dirty="0"/>
              <a:t>under uncertainty and </a:t>
            </a:r>
            <a:r>
              <a:rPr lang="en-US" sz="2400" dirty="0" smtClean="0"/>
              <a:t>	risk’</a:t>
            </a:r>
            <a:endParaRPr lang="en-US" sz="2400" dirty="0"/>
          </a:p>
        </p:txBody>
      </p:sp>
      <p:pic>
        <p:nvPicPr>
          <p:cNvPr id="9" name="Picture 8"/>
          <p:cNvPicPr>
            <a:picLocks noChangeAspect="1"/>
          </p:cNvPicPr>
          <p:nvPr/>
        </p:nvPicPr>
        <p:blipFill>
          <a:blip r:embed="rId3" cstate="print"/>
          <a:stretch>
            <a:fillRect/>
          </a:stretch>
        </p:blipFill>
        <p:spPr>
          <a:xfrm>
            <a:off x="395536" y="1412776"/>
            <a:ext cx="283338" cy="287536"/>
          </a:xfrm>
          <a:prstGeom prst="rect">
            <a:avLst/>
          </a:prstGeom>
        </p:spPr>
      </p:pic>
      <p:pic>
        <p:nvPicPr>
          <p:cNvPr id="10" name="Picture 9"/>
          <p:cNvPicPr>
            <a:picLocks noChangeAspect="1"/>
          </p:cNvPicPr>
          <p:nvPr/>
        </p:nvPicPr>
        <p:blipFill>
          <a:blip r:embed="rId3" cstate="print"/>
          <a:stretch>
            <a:fillRect/>
          </a:stretch>
        </p:blipFill>
        <p:spPr>
          <a:xfrm>
            <a:off x="395536" y="2924944"/>
            <a:ext cx="283338" cy="287536"/>
          </a:xfrm>
          <a:prstGeom prst="rect">
            <a:avLst/>
          </a:prstGeom>
        </p:spPr>
      </p:pic>
      <p:pic>
        <p:nvPicPr>
          <p:cNvPr id="11" name="Picture 10"/>
          <p:cNvPicPr>
            <a:picLocks noChangeAspect="1"/>
          </p:cNvPicPr>
          <p:nvPr/>
        </p:nvPicPr>
        <p:blipFill>
          <a:blip r:embed="rId3" cstate="print"/>
          <a:stretch>
            <a:fillRect/>
          </a:stretch>
        </p:blipFill>
        <p:spPr>
          <a:xfrm>
            <a:off x="395536" y="3645024"/>
            <a:ext cx="283338" cy="287536"/>
          </a:xfrm>
          <a:prstGeom prst="rect">
            <a:avLst/>
          </a:prstGeom>
        </p:spPr>
      </p:pic>
      <p:pic>
        <p:nvPicPr>
          <p:cNvPr id="12" name="Picture 11"/>
          <p:cNvPicPr>
            <a:picLocks noChangeAspect="1"/>
          </p:cNvPicPr>
          <p:nvPr/>
        </p:nvPicPr>
        <p:blipFill>
          <a:blip r:embed="rId3" cstate="print"/>
          <a:stretch>
            <a:fillRect/>
          </a:stretch>
        </p:blipFill>
        <p:spPr>
          <a:xfrm>
            <a:off x="395536" y="5085184"/>
            <a:ext cx="283338" cy="287536"/>
          </a:xfrm>
          <a:prstGeom prst="rect">
            <a:avLst/>
          </a:prstGeom>
        </p:spPr>
      </p:pic>
      <p:pic>
        <p:nvPicPr>
          <p:cNvPr id="4" name="Picture 3"/>
          <p:cNvPicPr>
            <a:picLocks noChangeAspect="1"/>
          </p:cNvPicPr>
          <p:nvPr/>
        </p:nvPicPr>
        <p:blipFill>
          <a:blip r:embed="rId4" cstate="print">
            <a:alphaModFix amt="36000"/>
          </a:blip>
          <a:stretch>
            <a:fillRect/>
          </a:stretch>
        </p:blipFill>
        <p:spPr>
          <a:xfrm>
            <a:off x="7018" y="260648"/>
            <a:ext cx="9144000" cy="706963"/>
          </a:xfrm>
          <a:prstGeom prst="rect">
            <a:avLst/>
          </a:prstGeom>
        </p:spPr>
      </p:pic>
      <p:sp>
        <p:nvSpPr>
          <p:cNvPr id="3" name="Title 1"/>
          <p:cNvSpPr txBox="1">
            <a:spLocks/>
          </p:cNvSpPr>
          <p:nvPr/>
        </p:nvSpPr>
        <p:spPr>
          <a:xfrm>
            <a:off x="539552" y="26064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cap="small" dirty="0" smtClean="0">
                <a:effectLst>
                  <a:outerShdw blurRad="50800" dist="38100" dir="2700000" algn="tl" rotWithShape="0">
                    <a:srgbClr val="000000">
                      <a:alpha val="43000"/>
                    </a:srgbClr>
                  </a:outerShdw>
                </a:effectLst>
              </a:rPr>
              <a:t>WHAT </a:t>
            </a:r>
            <a:r>
              <a:rPr lang="en-US" sz="2400" cap="small" dirty="0" smtClean="0">
                <a:effectLst>
                  <a:outerShdw blurRad="50800" dist="38100" dir="2700000" algn="tl" rotWithShape="0">
                    <a:srgbClr val="000000">
                      <a:alpha val="43000"/>
                    </a:srgbClr>
                  </a:outerShdw>
                </a:effectLst>
              </a:rPr>
              <a:t>IS</a:t>
            </a:r>
            <a:r>
              <a:rPr lang="en-US" sz="4000" cap="small" dirty="0" smtClean="0">
                <a:effectLst>
                  <a:outerShdw blurRad="50800" dist="38100" dir="2700000" algn="tl" rotWithShape="0">
                    <a:srgbClr val="000000">
                      <a:alpha val="43000"/>
                    </a:srgbClr>
                  </a:outerShdw>
                </a:effectLst>
              </a:rPr>
              <a:t> NEW </a:t>
            </a:r>
            <a:r>
              <a:rPr lang="en-US" sz="2800" cap="small" dirty="0" smtClean="0">
                <a:effectLst>
                  <a:outerShdw blurRad="50800" dist="38100" dir="2700000" algn="tl" rotWithShape="0">
                    <a:srgbClr val="000000">
                      <a:alpha val="43000"/>
                    </a:srgbClr>
                  </a:outerShdw>
                </a:effectLst>
              </a:rPr>
              <a:t>in</a:t>
            </a:r>
            <a:r>
              <a:rPr lang="en-US" sz="4000" cap="small" dirty="0" smtClean="0">
                <a:effectLst>
                  <a:outerShdw blurRad="50800" dist="38100" dir="2700000" algn="tl" rotWithShape="0">
                    <a:srgbClr val="000000">
                      <a:alpha val="43000"/>
                    </a:srgbClr>
                  </a:outerShdw>
                </a:effectLst>
              </a:rPr>
              <a:t> WWDR4?</a:t>
            </a:r>
            <a:endParaRPr lang="en-US" sz="4000" cap="small" dirty="0">
              <a:effectLst>
                <a:outerShdw blurRad="50800" dist="38100" dir="2700000" algn="tl" rotWithShape="0">
                  <a:srgbClr val="000000">
                    <a:alpha val="43000"/>
                  </a:srgbClr>
                </a:outerShdw>
              </a:effectLst>
            </a:endParaRPr>
          </a:p>
        </p:txBody>
      </p:sp>
      <p:pic>
        <p:nvPicPr>
          <p:cNvPr id="13" name="Picture 12"/>
          <p:cNvPicPr>
            <a:picLocks noChangeAspect="1"/>
          </p:cNvPicPr>
          <p:nvPr/>
        </p:nvPicPr>
        <p:blipFill>
          <a:blip r:embed="rId3" cstate="print"/>
          <a:stretch>
            <a:fillRect/>
          </a:stretch>
        </p:blipFill>
        <p:spPr>
          <a:xfrm>
            <a:off x="395536" y="2204864"/>
            <a:ext cx="283338" cy="287536"/>
          </a:xfrm>
          <a:prstGeom prst="rect">
            <a:avLst/>
          </a:prstGeom>
        </p:spPr>
      </p:pic>
      <p:pic>
        <p:nvPicPr>
          <p:cNvPr id="14" name="Picture 13"/>
          <p:cNvPicPr>
            <a:picLocks noChangeAspect="1"/>
          </p:cNvPicPr>
          <p:nvPr/>
        </p:nvPicPr>
        <p:blipFill>
          <a:blip r:embed="rId3" cstate="print"/>
          <a:stretch>
            <a:fillRect/>
          </a:stretch>
        </p:blipFill>
        <p:spPr>
          <a:xfrm>
            <a:off x="395536" y="4365104"/>
            <a:ext cx="283338" cy="287536"/>
          </a:xfrm>
          <a:prstGeom prst="rect">
            <a:avLst/>
          </a:prstGeom>
        </p:spPr>
      </p:pic>
    </p:spTree>
    <p:extLst>
      <p:ext uri="{BB962C8B-B14F-4D97-AF65-F5344CB8AC3E}">
        <p14:creationId xmlns="" xmlns:p14="http://schemas.microsoft.com/office/powerpoint/2010/main" val="214940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14"/>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60350"/>
            <a:ext cx="9144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12"/>
          <p:cNvSpPr/>
          <p:nvPr/>
        </p:nvSpPr>
        <p:spPr>
          <a:xfrm>
            <a:off x="4356100" y="1557338"/>
            <a:ext cx="4429125" cy="4664075"/>
          </a:xfrm>
          <a:prstGeom prst="rect">
            <a:avLst/>
          </a:prstGeom>
        </p:spPr>
        <p:txBody>
          <a:bodyPr>
            <a:spAutoFit/>
          </a:bodyPr>
          <a:lstStyle/>
          <a:p>
            <a:pPr marL="465138" lvl="1" indent="-285750">
              <a:spcBef>
                <a:spcPct val="100000"/>
              </a:spcBef>
              <a:buFontTx/>
              <a:buChar char="•"/>
            </a:pPr>
            <a:r>
              <a:rPr lang="en-US" sz="2000">
                <a:latin typeface="Calibri" charset="0"/>
              </a:rPr>
              <a:t>Overview of recent developments, emerging trends and key challenges w.r.t: </a:t>
            </a:r>
            <a:br>
              <a:rPr lang="en-US" sz="2000">
                <a:latin typeface="Calibri" charset="0"/>
              </a:rPr>
            </a:br>
            <a:r>
              <a:rPr lang="en-US" sz="2000">
                <a:latin typeface="Calibri" charset="0"/>
              </a:rPr>
              <a:t>	- Demands</a:t>
            </a:r>
            <a:br>
              <a:rPr lang="en-US" sz="2000">
                <a:latin typeface="Calibri" charset="0"/>
              </a:rPr>
            </a:br>
            <a:r>
              <a:rPr lang="en-US" sz="2000">
                <a:latin typeface="Calibri" charset="0"/>
              </a:rPr>
              <a:t>	- The Resource</a:t>
            </a:r>
            <a:br>
              <a:rPr lang="en-US" sz="2000">
                <a:latin typeface="Calibri" charset="0"/>
              </a:rPr>
            </a:br>
            <a:r>
              <a:rPr lang="en-US" sz="2000">
                <a:latin typeface="Calibri" charset="0"/>
              </a:rPr>
              <a:t>	- Benefits</a:t>
            </a:r>
            <a:br>
              <a:rPr lang="en-US" sz="2000">
                <a:latin typeface="Calibri" charset="0"/>
              </a:rPr>
            </a:br>
            <a:r>
              <a:rPr lang="en-US" sz="2000">
                <a:latin typeface="Calibri" charset="0"/>
              </a:rPr>
              <a:t>	- Management &amp; Institutions</a:t>
            </a:r>
            <a:br>
              <a:rPr lang="en-US" sz="2000">
                <a:latin typeface="Calibri" charset="0"/>
              </a:rPr>
            </a:br>
            <a:r>
              <a:rPr lang="en-US" sz="2000">
                <a:latin typeface="Calibri" charset="0"/>
              </a:rPr>
              <a:t>	- Data &amp; Indicators </a:t>
            </a:r>
          </a:p>
          <a:p>
            <a:pPr marL="465138" lvl="1" indent="-285750">
              <a:spcBef>
                <a:spcPct val="100000"/>
              </a:spcBef>
              <a:buFontTx/>
              <a:buChar char="•"/>
            </a:pPr>
            <a:r>
              <a:rPr lang="en-US" sz="2000">
                <a:latin typeface="Calibri" charset="0"/>
              </a:rPr>
              <a:t>The external forces driving these and the uncertainties and risks created by the drivers. </a:t>
            </a:r>
          </a:p>
          <a:p>
            <a:pPr marL="465138" lvl="1" indent="-285750">
              <a:spcBef>
                <a:spcPct val="100000"/>
              </a:spcBef>
              <a:buFontTx/>
              <a:buChar char="•"/>
            </a:pPr>
            <a:r>
              <a:rPr lang="en-US" sz="2000">
                <a:latin typeface="Calibri" charset="0"/>
              </a:rPr>
              <a:t>Examination of these from a regional perspective.</a:t>
            </a:r>
            <a:endParaRPr lang="en-US" sz="1400" b="1" i="1">
              <a:solidFill>
                <a:srgbClr val="990000"/>
              </a:solidFill>
              <a:latin typeface="Calibri" charset="0"/>
            </a:endParaRPr>
          </a:p>
        </p:txBody>
      </p:sp>
      <p:pic>
        <p:nvPicPr>
          <p:cNvPr id="41994" name="Picture 10"/>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79388" y="1124744"/>
            <a:ext cx="3890962"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9" name="Title 1"/>
          <p:cNvSpPr txBox="1">
            <a:spLocks/>
          </p:cNvSpPr>
          <p:nvPr/>
        </p:nvSpPr>
        <p:spPr>
          <a:xfrm>
            <a:off x="1907704" y="116632"/>
            <a:ext cx="8748464"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a:solidFill>
                  <a:srgbClr val="DDDDDD"/>
                </a:solidFill>
                <a:effectLst>
                  <a:outerShdw blurRad="38100" dist="38100" dir="2700000" algn="tl">
                    <a:srgbClr val="000000"/>
                  </a:outerShdw>
                </a:effectLst>
                <a:latin typeface="Arial" charset="0"/>
                <a:ea typeface="ＭＳ Ｐゴシック" charset="0"/>
                <a:cs typeface="+mn-cs"/>
              </a:rPr>
              <a:t>WWDR4 volume </a:t>
            </a:r>
            <a:r>
              <a:rPr lang="en-US" sz="5400" dirty="0" smtClean="0">
                <a:solidFill>
                  <a:srgbClr val="DDDDDD"/>
                </a:solidFill>
                <a:effectLst>
                  <a:outerShdw blurRad="38100" dist="38100" dir="2700000" algn="tl">
                    <a:srgbClr val="000000"/>
                  </a:outerShdw>
                </a:effectLst>
                <a:latin typeface="Arial" charset="0"/>
                <a:ea typeface="ＭＳ Ｐゴシック" charset="0"/>
                <a:cs typeface="+mn-cs"/>
              </a:rPr>
              <a:t>1</a:t>
            </a:r>
            <a:endParaRPr lang="en-US" sz="5400" dirty="0">
              <a:solidFill>
                <a:srgbClr val="DDDDDD"/>
              </a:solidFill>
              <a:effectLst>
                <a:outerShdw blurRad="38100" dist="38100" dir="2700000" algn="tl">
                  <a:srgbClr val="000000"/>
                </a:outerShdw>
              </a:effectLst>
              <a:latin typeface="Arial" charset="0"/>
              <a:ea typeface="ＭＳ Ｐゴシック" charset="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84976" cy="5262979"/>
          </a:xfrm>
          <a:prstGeom prst="rect">
            <a:avLst/>
          </a:prstGeom>
        </p:spPr>
        <p:txBody>
          <a:bodyPr wrap="square">
            <a:spAutoFit/>
          </a:bodyPr>
          <a:lstStyle/>
          <a:p>
            <a:r>
              <a:rPr lang="en-US" sz="3200" dirty="0" smtClean="0"/>
              <a:t>Chapter 1: Recognizing the centrality of water and its global dimensions</a:t>
            </a:r>
          </a:p>
          <a:p>
            <a:endParaRPr lang="en-US" sz="3200" dirty="0" smtClean="0"/>
          </a:p>
          <a:p>
            <a:r>
              <a:rPr lang="en-US" sz="2400" dirty="0" smtClean="0"/>
              <a:t>• Water for irrigation and food production: </a:t>
            </a:r>
            <a:r>
              <a:rPr lang="en-US" dirty="0" smtClean="0"/>
              <a:t>one of the greatest pressures on freshwater resources (70% globally</a:t>
            </a:r>
            <a:r>
              <a:rPr lang="en-US" dirty="0" smtClean="0"/>
              <a:t>).</a:t>
            </a:r>
          </a:p>
          <a:p>
            <a:endParaRPr lang="en-US" dirty="0" smtClean="0"/>
          </a:p>
          <a:p>
            <a:r>
              <a:rPr lang="en-US" sz="2400" dirty="0" smtClean="0"/>
              <a:t>• Global population growth: </a:t>
            </a:r>
            <a:r>
              <a:rPr lang="en-US" dirty="0" smtClean="0"/>
              <a:t>2–3 billion more people during next 40 years; changing diets lead to a predicted increase in food demand of 70% by 2050</a:t>
            </a:r>
            <a:r>
              <a:rPr lang="en-US" dirty="0" smtClean="0"/>
              <a:t>.</a:t>
            </a:r>
          </a:p>
          <a:p>
            <a:endParaRPr lang="en-US" dirty="0" smtClean="0"/>
          </a:p>
          <a:p>
            <a:r>
              <a:rPr lang="en-US" sz="2400" dirty="0" smtClean="0"/>
              <a:t>• Natural hazards: </a:t>
            </a:r>
            <a:r>
              <a:rPr lang="en-US" dirty="0" smtClean="0"/>
              <a:t>socioeconomic impacts occur through water. Damage representing 2–15% of annual GDP in developing countries</a:t>
            </a:r>
            <a:r>
              <a:rPr lang="en-US" dirty="0" smtClean="0"/>
              <a:t>.</a:t>
            </a:r>
          </a:p>
          <a:p>
            <a:endParaRPr lang="en-US" dirty="0" smtClean="0"/>
          </a:p>
          <a:p>
            <a:r>
              <a:rPr lang="en-US" sz="2400" dirty="0" smtClean="0"/>
              <a:t>• Water and Energy: </a:t>
            </a:r>
            <a:r>
              <a:rPr lang="en-US" dirty="0" smtClean="0"/>
              <a:t>of all energy produced globally, 7–8% is used to lift</a:t>
            </a:r>
          </a:p>
          <a:p>
            <a:r>
              <a:rPr lang="en-US" dirty="0" smtClean="0"/>
              <a:t>groundwater, pump it through pipes, and to treat both groundwater and wastewater (can be as high as 40% in developed countries).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784976" cy="6494085"/>
          </a:xfrm>
          <a:prstGeom prst="rect">
            <a:avLst/>
          </a:prstGeom>
        </p:spPr>
        <p:txBody>
          <a:bodyPr wrap="square">
            <a:spAutoFit/>
          </a:bodyPr>
          <a:lstStyle/>
          <a:p>
            <a:r>
              <a:rPr lang="en-US" sz="3200" dirty="0" smtClean="0"/>
              <a:t>Chapter 1: </a:t>
            </a:r>
            <a:r>
              <a:rPr lang="en-US" sz="3200" i="1" dirty="0" smtClean="0"/>
              <a:t>Beyond the basin, the international and global dimensions</a:t>
            </a:r>
            <a:r>
              <a:rPr lang="en-US" sz="3200" dirty="0" smtClean="0"/>
              <a:t> </a:t>
            </a:r>
          </a:p>
          <a:p>
            <a:endParaRPr lang="en-US" sz="3200" dirty="0" smtClean="0"/>
          </a:p>
          <a:p>
            <a:r>
              <a:rPr lang="en-US" sz="2800" dirty="0" smtClean="0"/>
              <a:t>Climate Change: </a:t>
            </a:r>
            <a:r>
              <a:rPr lang="en-US" sz="2400" dirty="0" smtClean="0"/>
              <a:t>Investment needed to tackle a 2°C rise could range from billion US$70-100 per year between 2020 and 2050. Of this cost, billion US$14-19.2 is related to water, predominantly through water supply and flood management.</a:t>
            </a:r>
          </a:p>
          <a:p>
            <a:r>
              <a:rPr lang="en-US" sz="2800" dirty="0" err="1" smtClean="0"/>
              <a:t>Transboundary</a:t>
            </a:r>
            <a:r>
              <a:rPr lang="en-US" sz="2800" dirty="0" smtClean="0"/>
              <a:t> Issues: </a:t>
            </a:r>
          </a:p>
          <a:p>
            <a:r>
              <a:rPr lang="en-US" sz="2400" i="1" dirty="0" smtClean="0"/>
              <a:t>Surface water:</a:t>
            </a:r>
            <a:r>
              <a:rPr lang="en-US" sz="2400" dirty="0" smtClean="0"/>
              <a:t>148 states have international basins within their territory, and 21 countries lie entirely within them. 65% of the world’s 276 international river</a:t>
            </a:r>
          </a:p>
          <a:p>
            <a:r>
              <a:rPr lang="en-US" sz="2400" dirty="0" smtClean="0"/>
              <a:t>basins lack any type of cooperative management framework.</a:t>
            </a:r>
          </a:p>
          <a:p>
            <a:r>
              <a:rPr lang="en-US" sz="2400" i="1" dirty="0" smtClean="0"/>
              <a:t>Groundwater: </a:t>
            </a:r>
            <a:r>
              <a:rPr lang="en-US" sz="2400" dirty="0" smtClean="0"/>
              <a:t>About 2 billion people worldwide depend on groundwater supplies, which include 273 </a:t>
            </a:r>
            <a:r>
              <a:rPr lang="en-US" sz="2400" dirty="0" err="1" smtClean="0"/>
              <a:t>transboundary</a:t>
            </a:r>
            <a:r>
              <a:rPr lang="en-US" sz="2400" dirty="0" smtClean="0"/>
              <a:t> aquifer systems.</a:t>
            </a:r>
          </a:p>
          <a:p>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2703</TotalTime>
  <Words>2498</Words>
  <Application>Microsoft Office PowerPoint</Application>
  <PresentationFormat>On-screen Show (4:3)</PresentationFormat>
  <Paragraphs>239</Paragraphs>
  <Slides>38</Slides>
  <Notes>20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Modèle par défaut</vt:lpstr>
      <vt:lpstr>Slide 1</vt:lpstr>
      <vt:lpstr>  “Increasing demand and climate change threatening world water resources says  new UN World Water Development Report” Feb 28, press </vt:lpstr>
      <vt:lpstr>Slide 3</vt:lpstr>
      <vt:lpstr>WWDR4 highlights the UN working as ONE</vt:lpstr>
      <vt:lpstr>WWDR4 audience</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Reducing uncertainty </vt:lpstr>
      <vt:lpstr>Reducing exposure and minimizing risks </vt:lpstr>
      <vt:lpstr>Trade-offs in water decision-making </vt:lpstr>
      <vt:lpstr>Slide 21</vt:lpstr>
      <vt:lpstr>Responses to risks and uncertainties outside the water box </vt:lpstr>
      <vt:lpstr> Business decisions to reduce risk and uncertainties </vt:lpstr>
      <vt:lpstr>Responses to risks and uncertainties from out of the water box</vt:lpstr>
      <vt:lpstr>Slide 25</vt:lpstr>
      <vt:lpstr>Slide 26</vt:lpstr>
      <vt:lpstr>Slide 27</vt:lpstr>
      <vt:lpstr>Slide 28</vt:lpstr>
      <vt:lpstr>Slide 29</vt:lpstr>
      <vt:lpstr>Slide 30</vt:lpstr>
      <vt:lpstr>Slide 31</vt:lpstr>
      <vt:lpstr>Slide 32</vt:lpstr>
      <vt:lpstr>Farmer managed GW systems in Andra Pradesh, India</vt:lpstr>
      <vt:lpstr>Constructed wetlands for wastewater treatment in Bayawan City</vt:lpstr>
      <vt:lpstr>Dow chemical and city of Terneuzen</vt:lpstr>
      <vt:lpstr>Cuba uses organic agriculture for sustainable growth</vt:lpstr>
      <vt:lpstr>Implicit valuation reduces business and water risks </vt:lpstr>
      <vt:lpstr>Autovias’s Waterway Program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Rick C</dc:creator>
  <cp:lastModifiedBy>Olcay</cp:lastModifiedBy>
  <cp:revision>39</cp:revision>
  <dcterms:created xsi:type="dcterms:W3CDTF">2012-02-29T22:01:17Z</dcterms:created>
  <dcterms:modified xsi:type="dcterms:W3CDTF">2012-05-09T05:37:38Z</dcterms:modified>
</cp:coreProperties>
</file>